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0" r:id="rId9"/>
    <p:sldId id="265" r:id="rId10"/>
    <p:sldId id="266" r:id="rId11"/>
    <p:sldId id="267" r:id="rId12"/>
    <p:sldId id="279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0" r:id="rId22"/>
    <p:sldId id="281" r:id="rId23"/>
    <p:sldId id="277" r:id="rId24"/>
    <p:sldId id="278" r:id="rId25"/>
    <p:sldId id="282" r:id="rId26"/>
    <p:sldId id="284" r:id="rId27"/>
    <p:sldId id="286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7/9/2019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ECF3-630C-4F73-9F30-EED335953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b="1" dirty="0" err="1"/>
              <a:t>Primele</a:t>
            </a:r>
            <a:r>
              <a:rPr lang="en-US" sz="6000" b="1" dirty="0"/>
              <a:t> </a:t>
            </a:r>
            <a:r>
              <a:rPr lang="en-US" sz="6000" b="1" dirty="0" err="1"/>
              <a:t>etape</a:t>
            </a:r>
            <a:r>
              <a:rPr lang="en-US" sz="6000" b="1" dirty="0"/>
              <a:t> </a:t>
            </a:r>
            <a:r>
              <a:rPr lang="en-US" sz="6000" b="1" dirty="0" err="1"/>
              <a:t>spre</a:t>
            </a:r>
            <a:r>
              <a:rPr lang="en-US" sz="6000" b="1" dirty="0"/>
              <a:t> </a:t>
            </a:r>
            <a:r>
              <a:rPr lang="en-US" sz="6000" b="1" dirty="0" err="1"/>
              <a:t>dezvoltarea</a:t>
            </a:r>
            <a:r>
              <a:rPr lang="en-US" sz="6000" b="1" dirty="0"/>
              <a:t> </a:t>
            </a:r>
            <a:r>
              <a:rPr lang="en-US" sz="6000" b="1" dirty="0" err="1"/>
              <a:t>unui</a:t>
            </a:r>
            <a:r>
              <a:rPr lang="en-US" sz="6000" b="1" dirty="0"/>
              <a:t> </a:t>
            </a:r>
            <a:r>
              <a:rPr lang="en-US" sz="6000" b="1" dirty="0" err="1"/>
              <a:t>sistem</a:t>
            </a:r>
            <a:r>
              <a:rPr lang="en-US" sz="6000" b="1" dirty="0"/>
              <a:t> </a:t>
            </a:r>
            <a:r>
              <a:rPr lang="en-US" sz="6000" b="1" dirty="0" err="1"/>
              <a:t>autonom</a:t>
            </a:r>
            <a:endParaRPr lang="en-US" sz="6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0CBC3-D617-4B82-B6C8-44F40E79451F}"/>
              </a:ext>
            </a:extLst>
          </p:cNvPr>
          <p:cNvSpPr/>
          <p:nvPr/>
        </p:nvSpPr>
        <p:spPr>
          <a:xfrm>
            <a:off x="1224280" y="5087035"/>
            <a:ext cx="3721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Coordonator Ştiinţific:</a:t>
            </a:r>
          </a:p>
          <a:p>
            <a:r>
              <a:rPr lang="en-US" sz="2000" dirty="0"/>
              <a:t>Ș</a:t>
            </a:r>
            <a:r>
              <a:rPr lang="ro-RO" sz="2000" dirty="0"/>
              <a:t>.</a:t>
            </a:r>
            <a:r>
              <a:rPr lang="en-US" sz="2000" dirty="0"/>
              <a:t>l.</a:t>
            </a:r>
            <a:r>
              <a:rPr lang="ro-RO" sz="2000" dirty="0"/>
              <a:t> Dr.</a:t>
            </a:r>
            <a:r>
              <a:rPr lang="en-US" sz="2000" dirty="0"/>
              <a:t> </a:t>
            </a:r>
            <a:r>
              <a:rPr lang="ro-RO" sz="2000" dirty="0"/>
              <a:t>Ing</a:t>
            </a:r>
            <a:r>
              <a:rPr lang="en-US" sz="2000" dirty="0"/>
              <a:t>. </a:t>
            </a:r>
            <a:r>
              <a:rPr lang="ro-RO" sz="2000" dirty="0"/>
              <a:t>Roxana </a:t>
            </a:r>
            <a:r>
              <a:rPr lang="en-US" sz="2000" dirty="0" err="1"/>
              <a:t>Florescu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761C3A-EC5E-40C6-BA99-085E4CC7AEF2}"/>
              </a:ext>
            </a:extLst>
          </p:cNvPr>
          <p:cNvSpPr/>
          <p:nvPr/>
        </p:nvSpPr>
        <p:spPr>
          <a:xfrm>
            <a:off x="9171748" y="5087035"/>
            <a:ext cx="3566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>
                <a:latin typeface="Times New Roman" pitchFamily="18" charset="0"/>
                <a:cs typeface="Times New Roman" pitchFamily="18" charset="0"/>
              </a:rPr>
              <a:t>Absolvent: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 err="1">
                <a:cs typeface="Times New Roman" pitchFamily="18" charset="0"/>
              </a:rPr>
              <a:t>Mois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r>
              <a:rPr lang="ro-RO" sz="2000" dirty="0">
                <a:cs typeface="Times New Roman" pitchFamily="18" charset="0"/>
              </a:rPr>
              <a:t> </a:t>
            </a:r>
            <a:r>
              <a:rPr lang="en-US" sz="2000" dirty="0">
                <a:cs typeface="Times New Roman" pitchFamily="18" charset="0"/>
              </a:rPr>
              <a:t>Paula</a:t>
            </a:r>
            <a:endParaRPr lang="ro-RO" sz="20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30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dirty="0"/>
              <a:t>– </a:t>
            </a:r>
            <a:r>
              <a:rPr lang="en-US" sz="4000" dirty="0"/>
              <a:t>Control </a:t>
            </a:r>
            <a:r>
              <a:rPr lang="en-US" sz="4000" dirty="0" err="1"/>
              <a:t>motoare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E4B41-5C75-4F96-8CDF-03018DB8851F}"/>
              </a:ext>
            </a:extLst>
          </p:cNvPr>
          <p:cNvSpPr txBox="1"/>
          <p:nvPr/>
        </p:nvSpPr>
        <p:spPr>
          <a:xfrm>
            <a:off x="1300294" y="2181138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Motor DC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9BACC-89EE-46A9-B0B0-D5CE2E362192}"/>
              </a:ext>
            </a:extLst>
          </p:cNvPr>
          <p:cNvSpPr txBox="1"/>
          <p:nvPr/>
        </p:nvSpPr>
        <p:spPr>
          <a:xfrm>
            <a:off x="1300294" y="2624916"/>
            <a:ext cx="167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Servo-motor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DF1F37-2574-4D84-AB6A-7AC3EC02A9AA}"/>
              </a:ext>
            </a:extLst>
          </p:cNvPr>
          <p:cNvCxnSpPr>
            <a:cxnSpLocks/>
          </p:cNvCxnSpPr>
          <p:nvPr/>
        </p:nvCxnSpPr>
        <p:spPr>
          <a:xfrm>
            <a:off x="4907280" y="2103120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5F2619-937B-455C-B2D6-CBE81E7224DD}"/>
              </a:ext>
            </a:extLst>
          </p:cNvPr>
          <p:cNvSpPr txBox="1"/>
          <p:nvPr/>
        </p:nvSpPr>
        <p:spPr>
          <a:xfrm>
            <a:off x="5773081" y="4730346"/>
            <a:ext cx="305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- 2 </a:t>
            </a:r>
            <a:r>
              <a:rPr lang="en-US" dirty="0" err="1"/>
              <a:t>pini</a:t>
            </a:r>
            <a:r>
              <a:rPr lang="en-US" dirty="0"/>
              <a:t> </a:t>
            </a:r>
            <a:r>
              <a:rPr lang="en-US" dirty="0" err="1"/>
              <a:t>alimentare</a:t>
            </a:r>
            <a:r>
              <a:rPr lang="en-US" dirty="0"/>
              <a:t>: GND </a:t>
            </a:r>
            <a:r>
              <a:rPr lang="en-US" dirty="0" err="1"/>
              <a:t>si</a:t>
            </a:r>
            <a:r>
              <a:rPr lang="en-US" dirty="0"/>
              <a:t> +5V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BE1F39-EE3A-441E-8E8B-AAF289965841}"/>
              </a:ext>
            </a:extLst>
          </p:cNvPr>
          <p:cNvSpPr txBox="1"/>
          <p:nvPr/>
        </p:nvSpPr>
        <p:spPr>
          <a:xfrm>
            <a:off x="5786483" y="509967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- 1 pin IN PWM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5143DB-BEF9-4E2B-A681-894BB7256BBB}"/>
              </a:ext>
            </a:extLst>
          </p:cNvPr>
          <p:cNvSpPr txBox="1"/>
          <p:nvPr/>
        </p:nvSpPr>
        <p:spPr>
          <a:xfrm>
            <a:off x="5786483" y="5469010"/>
            <a:ext cx="315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Interval </a:t>
            </a:r>
            <a:r>
              <a:rPr lang="en-US" dirty="0" err="1"/>
              <a:t>varia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unghi</a:t>
            </a:r>
            <a:r>
              <a:rPr lang="en-US" dirty="0"/>
              <a:t>: 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º-180º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23EFC8-E637-4EE6-A2C4-6887110F1C78}"/>
              </a:ext>
            </a:extLst>
          </p:cNvPr>
          <p:cNvSpPr txBox="1"/>
          <p:nvPr/>
        </p:nvSpPr>
        <p:spPr>
          <a:xfrm>
            <a:off x="5316033" y="4003144"/>
            <a:ext cx="14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Caracteristici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F3E182-4745-4EF0-A7E6-6D70AEAB13C8}"/>
              </a:ext>
            </a:extLst>
          </p:cNvPr>
          <p:cNvSpPr txBox="1"/>
          <p:nvPr/>
        </p:nvSpPr>
        <p:spPr>
          <a:xfrm>
            <a:off x="5773081" y="4383938"/>
            <a:ext cx="428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Asigur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virarea</a:t>
            </a:r>
            <a:r>
              <a:rPr lang="en-US" dirty="0"/>
              <a:t> </a:t>
            </a:r>
            <a:r>
              <a:rPr lang="ro-RO" dirty="0"/>
              <a:t>la </a:t>
            </a:r>
            <a:r>
              <a:rPr lang="en-US" dirty="0" err="1"/>
              <a:t>st</a:t>
            </a:r>
            <a:r>
              <a:rPr lang="ro-RO" dirty="0"/>
              <a:t>â</a:t>
            </a:r>
            <a:r>
              <a:rPr lang="en-US" dirty="0" err="1"/>
              <a:t>nga</a:t>
            </a:r>
            <a:r>
              <a:rPr lang="en-US" dirty="0"/>
              <a:t>/</a:t>
            </a:r>
            <a:r>
              <a:rPr lang="en-US" dirty="0" err="1"/>
              <a:t>dreapta</a:t>
            </a:r>
            <a:r>
              <a:rPr lang="en-US" dirty="0"/>
              <a:t> a ma</a:t>
            </a:r>
            <a:r>
              <a:rPr lang="ro-RO" dirty="0"/>
              <a:t>ș</a:t>
            </a:r>
            <a:r>
              <a:rPr lang="en-US" dirty="0" err="1"/>
              <a:t>inii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60BBB-2686-4B40-BBC5-C9BC8905F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586" y="1941564"/>
            <a:ext cx="18573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7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dirty="0"/>
              <a:t>– </a:t>
            </a:r>
            <a:r>
              <a:rPr lang="en-US" sz="4000" dirty="0"/>
              <a:t>Control </a:t>
            </a:r>
            <a:r>
              <a:rPr lang="en-US" sz="4000" dirty="0" err="1"/>
              <a:t>motoare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E4B41-5C75-4F96-8CDF-03018DB8851F}"/>
              </a:ext>
            </a:extLst>
          </p:cNvPr>
          <p:cNvSpPr txBox="1"/>
          <p:nvPr/>
        </p:nvSpPr>
        <p:spPr>
          <a:xfrm>
            <a:off x="1300294" y="2181138"/>
            <a:ext cx="138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Motor DC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9BACC-89EE-46A9-B0B0-D5CE2E362192}"/>
              </a:ext>
            </a:extLst>
          </p:cNvPr>
          <p:cNvSpPr txBox="1"/>
          <p:nvPr/>
        </p:nvSpPr>
        <p:spPr>
          <a:xfrm>
            <a:off x="1300294" y="2624916"/>
            <a:ext cx="167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Servo-motor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DF1F37-2574-4D84-AB6A-7AC3EC02A9AA}"/>
              </a:ext>
            </a:extLst>
          </p:cNvPr>
          <p:cNvCxnSpPr>
            <a:cxnSpLocks/>
          </p:cNvCxnSpPr>
          <p:nvPr/>
        </p:nvCxnSpPr>
        <p:spPr>
          <a:xfrm>
            <a:off x="4907280" y="2103120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27E22D2-A0EE-4630-BFA0-3276A26E18AF}"/>
              </a:ext>
            </a:extLst>
          </p:cNvPr>
          <p:cNvSpPr txBox="1"/>
          <p:nvPr/>
        </p:nvSpPr>
        <p:spPr>
          <a:xfrm>
            <a:off x="5250804" y="4709667"/>
            <a:ext cx="130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ionare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3622A8-C35E-4FD3-A13A-0F6506A35A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90002" y="1131491"/>
            <a:ext cx="1395095" cy="478726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8E781D-E6AA-4429-A384-31E2B17DA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99623"/>
              </p:ext>
            </p:extLst>
          </p:nvPr>
        </p:nvGraphicFramePr>
        <p:xfrm>
          <a:off x="6701871" y="5002265"/>
          <a:ext cx="4358967" cy="1063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61">
                  <a:extLst>
                    <a:ext uri="{9D8B030D-6E8A-4147-A177-3AD203B41FA5}">
                      <a16:colId xmlns:a16="http://schemas.microsoft.com/office/drawing/2014/main" val="3818935772"/>
                    </a:ext>
                  </a:extLst>
                </a:gridCol>
                <a:gridCol w="1342239">
                  <a:extLst>
                    <a:ext uri="{9D8B030D-6E8A-4147-A177-3AD203B41FA5}">
                      <a16:colId xmlns:a16="http://schemas.microsoft.com/office/drawing/2014/main" val="1779747647"/>
                    </a:ext>
                  </a:extLst>
                </a:gridCol>
                <a:gridCol w="1543467">
                  <a:extLst>
                    <a:ext uri="{9D8B030D-6E8A-4147-A177-3AD203B41FA5}">
                      <a16:colId xmlns:a16="http://schemas.microsoft.com/office/drawing/2014/main" val="943638502"/>
                    </a:ext>
                  </a:extLst>
                </a:gridCol>
              </a:tblGrid>
              <a:tr h="1403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Perioada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PWM [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</a:rPr>
                        <a:t>Latime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Puls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 err="1">
                          <a:effectLst/>
                        </a:rPr>
                        <a:t>Unghi</a:t>
                      </a:r>
                      <a:r>
                        <a:rPr lang="en-US" sz="1100" dirty="0">
                          <a:effectLst/>
                        </a:rPr>
                        <a:t> [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°</a:t>
                      </a:r>
                      <a:r>
                        <a:rPr lang="en-US" sz="1100" dirty="0">
                          <a:effectLst/>
                        </a:rPr>
                        <a:t>]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7963816"/>
                  </a:ext>
                </a:extLst>
              </a:tr>
              <a:tr h="220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8588702"/>
                  </a:ext>
                </a:extLst>
              </a:tr>
              <a:tr h="220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527145"/>
                  </a:ext>
                </a:extLst>
              </a:tr>
              <a:tr h="220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1735300"/>
                  </a:ext>
                </a:extLst>
              </a:tr>
              <a:tr h="220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 + x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/90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597305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5B07AC6D-6DD9-4629-AFA6-7692A48A5BD9}"/>
              </a:ext>
            </a:extLst>
          </p:cNvPr>
          <p:cNvSpPr txBox="1"/>
          <p:nvPr/>
        </p:nvSpPr>
        <p:spPr>
          <a:xfrm>
            <a:off x="5250804" y="2181138"/>
            <a:ext cx="219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 de </a:t>
            </a:r>
            <a:r>
              <a:rPr lang="en-US" dirty="0" err="1"/>
              <a:t>conectare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15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</a:t>
            </a:r>
            <a:r>
              <a:rPr lang="ro-RO" sz="4400" dirty="0"/>
              <a:t>nță</a:t>
            </a:r>
            <a:r>
              <a:rPr lang="en-US" sz="4400" dirty="0"/>
              <a:t> </a:t>
            </a:r>
            <a:r>
              <a:rPr lang="en-US" sz="4000" dirty="0"/>
              <a:t>– </a:t>
            </a:r>
            <a:r>
              <a:rPr lang="en-US" sz="4000" dirty="0" err="1"/>
              <a:t>Conexiune</a:t>
            </a:r>
            <a:r>
              <a:rPr lang="en-US" sz="4000" dirty="0"/>
              <a:t> Bluetooth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335DF-E5A5-4169-9ACE-999A4DD4AB05}"/>
              </a:ext>
            </a:extLst>
          </p:cNvPr>
          <p:cNvSpPr txBox="1"/>
          <p:nvPr/>
        </p:nvSpPr>
        <p:spPr>
          <a:xfrm>
            <a:off x="1163134" y="1940272"/>
            <a:ext cx="22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Schema de </a:t>
            </a:r>
            <a:r>
              <a:rPr lang="en-US" b="1" dirty="0" err="1"/>
              <a:t>conectare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47E6B-5E59-4D46-A022-98CA08CE1B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958" y="2489715"/>
            <a:ext cx="4761760" cy="3408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5249D-88C6-441D-AF7C-4779D9F8DB16}"/>
              </a:ext>
            </a:extLst>
          </p:cNvPr>
          <p:cNvSpPr txBox="1"/>
          <p:nvPr/>
        </p:nvSpPr>
        <p:spPr>
          <a:xfrm>
            <a:off x="6699801" y="194509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Func</a:t>
            </a:r>
            <a:r>
              <a:rPr lang="ro-RO" b="1" dirty="0"/>
              <a:t>ț</a:t>
            </a:r>
            <a:r>
              <a:rPr lang="en-US" b="1" dirty="0"/>
              <a:t>ii</a:t>
            </a:r>
            <a:r>
              <a:rPr lang="en-US" dirty="0"/>
              <a:t> 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98FC6-5B06-470C-BDC6-C58D47E690A1}"/>
              </a:ext>
            </a:extLst>
          </p:cNvPr>
          <p:cNvSpPr txBox="1"/>
          <p:nvPr/>
        </p:nvSpPr>
        <p:spPr>
          <a:xfrm>
            <a:off x="6962775" y="2379642"/>
            <a:ext cx="195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motor DC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F6517-3837-438E-AE6B-D5A3ED7EDA36}"/>
              </a:ext>
            </a:extLst>
          </p:cNvPr>
          <p:cNvSpPr txBox="1"/>
          <p:nvPr/>
        </p:nvSpPr>
        <p:spPr>
          <a:xfrm>
            <a:off x="6960785" y="4036546"/>
            <a:ext cx="227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servo-motor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78C87A-96D6-4157-98FE-009C068C7F02}"/>
              </a:ext>
            </a:extLst>
          </p:cNvPr>
          <p:cNvCxnSpPr>
            <a:cxnSpLocks/>
          </p:cNvCxnSpPr>
          <p:nvPr/>
        </p:nvCxnSpPr>
        <p:spPr>
          <a:xfrm>
            <a:off x="6488430" y="2112645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DE69DB8-8178-451A-952E-7BF5B069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90" y="2762428"/>
            <a:ext cx="3192780" cy="297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E94893-BC99-4DBE-ADE8-71E1ACAB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675" y="3180815"/>
            <a:ext cx="3329940" cy="2362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1075CE-BB55-4184-AAC0-7E9D5822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130" y="3532023"/>
            <a:ext cx="1714500" cy="259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B1D663-46D3-49B7-B69E-155CA684D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830" y="4494074"/>
            <a:ext cx="2141220" cy="259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B61FD7-256A-4834-9E63-D9D47EBE27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0790" y="4784501"/>
            <a:ext cx="3116580" cy="3124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3C077B-6673-45DE-8196-757054B8D6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7675" y="5160352"/>
            <a:ext cx="455676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dirty="0"/>
              <a:t>– </a:t>
            </a:r>
            <a:r>
              <a:rPr lang="en-US" sz="4000" dirty="0" err="1"/>
              <a:t>Aplic</a:t>
            </a:r>
            <a:r>
              <a:rPr lang="ro-RO" sz="4000" dirty="0"/>
              <a:t>aț</a:t>
            </a:r>
            <a:r>
              <a:rPr lang="en-US" sz="4000" dirty="0" err="1"/>
              <a:t>ia</a:t>
            </a:r>
            <a:r>
              <a:rPr lang="en-US" sz="4000" dirty="0"/>
              <a:t> Android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B97A4-DF75-4D95-A0CE-CC436E4EEFEA}"/>
              </a:ext>
            </a:extLst>
          </p:cNvPr>
          <p:cNvSpPr txBox="1"/>
          <p:nvPr/>
        </p:nvSpPr>
        <p:spPr>
          <a:xfrm>
            <a:off x="1300294" y="2181138"/>
            <a:ext cx="21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MIT App Inventor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A11A85-4E37-4361-982A-F329A19936D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04" y="2031731"/>
            <a:ext cx="1483062" cy="10374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9909DC-6D78-451D-A777-34953D3D0EC5}"/>
              </a:ext>
            </a:extLst>
          </p:cNvPr>
          <p:cNvSpPr txBox="1"/>
          <p:nvPr/>
        </p:nvSpPr>
        <p:spPr>
          <a:xfrm>
            <a:off x="6970111" y="2103120"/>
            <a:ext cx="304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Mediu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intuitiv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2EC5D-4A97-4DA6-8EF7-56C6D4A77DFD}"/>
              </a:ext>
            </a:extLst>
          </p:cNvPr>
          <p:cNvSpPr txBox="1"/>
          <p:nvPr/>
        </p:nvSpPr>
        <p:spPr>
          <a:xfrm>
            <a:off x="6970111" y="2653546"/>
            <a:ext cx="3506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Aplica</a:t>
            </a:r>
            <a:r>
              <a:rPr lang="ro-RO" dirty="0"/>
              <a:t>ț</a:t>
            </a:r>
            <a:r>
              <a:rPr lang="en-US" dirty="0"/>
              <a:t>ii Smartphone-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tablete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727E46F-E8B2-48AF-8808-DAB047E5EC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926" y="3363580"/>
            <a:ext cx="3848100" cy="283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DE3E17-1C19-46CC-AD28-F1FEEC6A2C74}"/>
              </a:ext>
            </a:extLst>
          </p:cNvPr>
          <p:cNvCxnSpPr>
            <a:cxnSpLocks/>
          </p:cNvCxnSpPr>
          <p:nvPr/>
        </p:nvCxnSpPr>
        <p:spPr>
          <a:xfrm>
            <a:off x="5184116" y="2067218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854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dirty="0"/>
              <a:t>– </a:t>
            </a:r>
            <a:r>
              <a:rPr lang="en-US" sz="4000" dirty="0" err="1"/>
              <a:t>Aplicatia</a:t>
            </a:r>
            <a:r>
              <a:rPr lang="en-US" sz="4000" dirty="0"/>
              <a:t> Android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B97A4-DF75-4D95-A0CE-CC436E4EEFEA}"/>
              </a:ext>
            </a:extLst>
          </p:cNvPr>
          <p:cNvSpPr txBox="1"/>
          <p:nvPr/>
        </p:nvSpPr>
        <p:spPr>
          <a:xfrm>
            <a:off x="1300294" y="2181138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MIT App Inventor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BC873-4D61-47B3-8CC5-3DD04356550B}"/>
              </a:ext>
            </a:extLst>
          </p:cNvPr>
          <p:cNvSpPr txBox="1"/>
          <p:nvPr/>
        </p:nvSpPr>
        <p:spPr>
          <a:xfrm>
            <a:off x="1323681" y="2550470"/>
            <a:ext cx="290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Interfa</a:t>
            </a:r>
            <a:r>
              <a:rPr lang="ro-RO" b="1" dirty="0"/>
              <a:t>ț</a:t>
            </a:r>
            <a:r>
              <a:rPr lang="en-US" b="1" dirty="0"/>
              <a:t>a </a:t>
            </a:r>
            <a:r>
              <a:rPr lang="en-US" b="1" dirty="0" err="1"/>
              <a:t>grafic</a:t>
            </a:r>
            <a:r>
              <a:rPr lang="ro-RO" b="1" dirty="0"/>
              <a:t>ă </a:t>
            </a:r>
            <a:r>
              <a:rPr lang="en-US" b="1" dirty="0" err="1"/>
              <a:t>utilizator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92AAF-68FC-4B8B-B6AF-E9AE383BED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07" y="2290411"/>
            <a:ext cx="5943600" cy="33432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D54273-6CB6-4D11-B885-00D8515F35E7}"/>
              </a:ext>
            </a:extLst>
          </p:cNvPr>
          <p:cNvCxnSpPr>
            <a:cxnSpLocks/>
          </p:cNvCxnSpPr>
          <p:nvPr/>
        </p:nvCxnSpPr>
        <p:spPr>
          <a:xfrm>
            <a:off x="5184116" y="2067218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427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dirty="0"/>
              <a:t>– </a:t>
            </a:r>
            <a:r>
              <a:rPr lang="en-US" sz="4000" dirty="0" err="1"/>
              <a:t>Aplicatia</a:t>
            </a:r>
            <a:r>
              <a:rPr lang="en-US" sz="4000" dirty="0"/>
              <a:t> Android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B97A4-DF75-4D95-A0CE-CC436E4EEFEA}"/>
              </a:ext>
            </a:extLst>
          </p:cNvPr>
          <p:cNvSpPr txBox="1"/>
          <p:nvPr/>
        </p:nvSpPr>
        <p:spPr>
          <a:xfrm>
            <a:off x="1300294" y="2181138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MIT App Inventor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BC873-4D61-47B3-8CC5-3DD04356550B}"/>
              </a:ext>
            </a:extLst>
          </p:cNvPr>
          <p:cNvSpPr txBox="1"/>
          <p:nvPr/>
        </p:nvSpPr>
        <p:spPr>
          <a:xfrm>
            <a:off x="1323681" y="2550470"/>
            <a:ext cx="290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Interfata</a:t>
            </a:r>
            <a:r>
              <a:rPr lang="en-US" b="1" dirty="0"/>
              <a:t> </a:t>
            </a:r>
            <a:r>
              <a:rPr lang="en-US" b="1" dirty="0" err="1"/>
              <a:t>grafica</a:t>
            </a:r>
            <a:r>
              <a:rPr lang="en-US" b="1" dirty="0"/>
              <a:t> </a:t>
            </a:r>
            <a:r>
              <a:rPr lang="en-US" b="1" dirty="0" err="1"/>
              <a:t>utilizator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92AAF-68FC-4B8B-B6AF-E9AE383BED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07" y="2290411"/>
            <a:ext cx="5943600" cy="334327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41607E7-D1E9-4399-8BFE-672D7BE039BE}"/>
              </a:ext>
            </a:extLst>
          </p:cNvPr>
          <p:cNvSpPr/>
          <p:nvPr/>
        </p:nvSpPr>
        <p:spPr>
          <a:xfrm>
            <a:off x="5481506" y="2705450"/>
            <a:ext cx="3226263" cy="519792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9188C4-5BC3-4220-B411-7943AB860B96}"/>
              </a:ext>
            </a:extLst>
          </p:cNvPr>
          <p:cNvSpPr txBox="1"/>
          <p:nvPr/>
        </p:nvSpPr>
        <p:spPr>
          <a:xfrm>
            <a:off x="1623368" y="2994248"/>
            <a:ext cx="3048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 Control </a:t>
            </a:r>
            <a:r>
              <a:rPr lang="en-US" b="1" dirty="0" err="1"/>
              <a:t>conexiune</a:t>
            </a:r>
            <a:r>
              <a:rPr lang="en-US" b="1" dirty="0"/>
              <a:t> Bluetooth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5839FE-861D-42FC-860A-0458E9430E2A}"/>
              </a:ext>
            </a:extLst>
          </p:cNvPr>
          <p:cNvCxnSpPr>
            <a:cxnSpLocks/>
          </p:cNvCxnSpPr>
          <p:nvPr/>
        </p:nvCxnSpPr>
        <p:spPr>
          <a:xfrm>
            <a:off x="5184116" y="2067218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40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dirty="0"/>
              <a:t>– </a:t>
            </a:r>
            <a:r>
              <a:rPr lang="en-US" sz="4000" dirty="0" err="1"/>
              <a:t>Aplicatia</a:t>
            </a:r>
            <a:r>
              <a:rPr lang="en-US" sz="4000" dirty="0"/>
              <a:t> Android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B97A4-DF75-4D95-A0CE-CC436E4EEFEA}"/>
              </a:ext>
            </a:extLst>
          </p:cNvPr>
          <p:cNvSpPr txBox="1"/>
          <p:nvPr/>
        </p:nvSpPr>
        <p:spPr>
          <a:xfrm>
            <a:off x="1300294" y="2181138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MIT App Inventor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BC873-4D61-47B3-8CC5-3DD04356550B}"/>
              </a:ext>
            </a:extLst>
          </p:cNvPr>
          <p:cNvSpPr txBox="1"/>
          <p:nvPr/>
        </p:nvSpPr>
        <p:spPr>
          <a:xfrm>
            <a:off x="1323681" y="2550470"/>
            <a:ext cx="290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Interfa</a:t>
            </a:r>
            <a:r>
              <a:rPr lang="ro-RO" b="1" dirty="0"/>
              <a:t>ț</a:t>
            </a:r>
            <a:r>
              <a:rPr lang="en-US" b="1" dirty="0"/>
              <a:t>a </a:t>
            </a:r>
            <a:r>
              <a:rPr lang="en-US" b="1" dirty="0" err="1"/>
              <a:t>grafic</a:t>
            </a:r>
            <a:r>
              <a:rPr lang="ro-RO" b="1" dirty="0"/>
              <a:t>ă</a:t>
            </a:r>
            <a:r>
              <a:rPr lang="en-US" b="1" dirty="0"/>
              <a:t> </a:t>
            </a:r>
            <a:r>
              <a:rPr lang="en-US" b="1" dirty="0" err="1"/>
              <a:t>utilizator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92AAF-68FC-4B8B-B6AF-E9AE383BED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07" y="2290411"/>
            <a:ext cx="5943600" cy="3343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AB9B1-783F-407A-A3ED-EF5802E01E63}"/>
              </a:ext>
            </a:extLst>
          </p:cNvPr>
          <p:cNvSpPr txBox="1"/>
          <p:nvPr/>
        </p:nvSpPr>
        <p:spPr>
          <a:xfrm>
            <a:off x="1623368" y="2994248"/>
            <a:ext cx="300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</a:t>
            </a:r>
            <a:r>
              <a:rPr lang="en-US" dirty="0" err="1"/>
              <a:t>conexiune</a:t>
            </a:r>
            <a:r>
              <a:rPr lang="en-US" dirty="0"/>
              <a:t> Bluetooth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02E16-90C3-4904-8396-80596128EE83}"/>
              </a:ext>
            </a:extLst>
          </p:cNvPr>
          <p:cNvSpPr txBox="1"/>
          <p:nvPr/>
        </p:nvSpPr>
        <p:spPr>
          <a:xfrm>
            <a:off x="1623368" y="3429000"/>
            <a:ext cx="271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 Control </a:t>
            </a:r>
            <a:r>
              <a:rPr lang="en-US" b="1" dirty="0" err="1"/>
              <a:t>deplasare</a:t>
            </a:r>
            <a:r>
              <a:rPr lang="en-US" b="1" dirty="0"/>
              <a:t> </a:t>
            </a:r>
            <a:r>
              <a:rPr lang="ro-RO" b="1" dirty="0" err="1"/>
              <a:t>î</a:t>
            </a:r>
            <a:r>
              <a:rPr lang="en-US" b="1" dirty="0" err="1"/>
              <a:t>nainte</a:t>
            </a:r>
            <a:endParaRPr lang="en-US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BEE63A-C135-40F6-8686-B05210E3F081}"/>
              </a:ext>
            </a:extLst>
          </p:cNvPr>
          <p:cNvSpPr/>
          <p:nvPr/>
        </p:nvSpPr>
        <p:spPr>
          <a:xfrm>
            <a:off x="6150151" y="3429000"/>
            <a:ext cx="1104830" cy="2130457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9418EC-34EB-4251-B18F-BB3599EDA754}"/>
              </a:ext>
            </a:extLst>
          </p:cNvPr>
          <p:cNvCxnSpPr>
            <a:cxnSpLocks/>
          </p:cNvCxnSpPr>
          <p:nvPr/>
        </p:nvCxnSpPr>
        <p:spPr>
          <a:xfrm>
            <a:off x="5184116" y="2067218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915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dirty="0"/>
              <a:t>– </a:t>
            </a:r>
            <a:r>
              <a:rPr lang="en-US" sz="4000" dirty="0" err="1"/>
              <a:t>Aplicatia</a:t>
            </a:r>
            <a:r>
              <a:rPr lang="en-US" sz="4000" dirty="0"/>
              <a:t> Android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B97A4-DF75-4D95-A0CE-CC436E4EEFEA}"/>
              </a:ext>
            </a:extLst>
          </p:cNvPr>
          <p:cNvSpPr txBox="1"/>
          <p:nvPr/>
        </p:nvSpPr>
        <p:spPr>
          <a:xfrm>
            <a:off x="1300294" y="2181138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MIT App Inventor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BC873-4D61-47B3-8CC5-3DD04356550B}"/>
              </a:ext>
            </a:extLst>
          </p:cNvPr>
          <p:cNvSpPr txBox="1"/>
          <p:nvPr/>
        </p:nvSpPr>
        <p:spPr>
          <a:xfrm>
            <a:off x="1323681" y="2550470"/>
            <a:ext cx="290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Interfa</a:t>
            </a:r>
            <a:r>
              <a:rPr lang="ro-RO" b="1" dirty="0"/>
              <a:t>ț</a:t>
            </a:r>
            <a:r>
              <a:rPr lang="en-US" b="1" dirty="0"/>
              <a:t>a </a:t>
            </a:r>
            <a:r>
              <a:rPr lang="en-US" b="1" dirty="0" err="1"/>
              <a:t>grafic</a:t>
            </a:r>
            <a:r>
              <a:rPr lang="ro-RO" b="1" dirty="0"/>
              <a:t>ă</a:t>
            </a:r>
            <a:r>
              <a:rPr lang="en-US" b="1" dirty="0"/>
              <a:t> </a:t>
            </a:r>
            <a:r>
              <a:rPr lang="en-US" b="1" dirty="0" err="1"/>
              <a:t>utilizator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92AAF-68FC-4B8B-B6AF-E9AE383BED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07" y="2290411"/>
            <a:ext cx="5943600" cy="3343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AB9B1-783F-407A-A3ED-EF5802E01E63}"/>
              </a:ext>
            </a:extLst>
          </p:cNvPr>
          <p:cNvSpPr txBox="1"/>
          <p:nvPr/>
        </p:nvSpPr>
        <p:spPr>
          <a:xfrm>
            <a:off x="1623368" y="2994248"/>
            <a:ext cx="300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</a:t>
            </a:r>
            <a:r>
              <a:rPr lang="en-US" dirty="0" err="1"/>
              <a:t>conexiune</a:t>
            </a:r>
            <a:r>
              <a:rPr lang="en-US" dirty="0"/>
              <a:t> Bluetooth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41607E7-D1E9-4399-8BFE-672D7BE039BE}"/>
              </a:ext>
            </a:extLst>
          </p:cNvPr>
          <p:cNvSpPr/>
          <p:nvPr/>
        </p:nvSpPr>
        <p:spPr>
          <a:xfrm>
            <a:off x="9700190" y="3439832"/>
            <a:ext cx="1104830" cy="2130457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02E16-90C3-4904-8396-80596128EE83}"/>
              </a:ext>
            </a:extLst>
          </p:cNvPr>
          <p:cNvSpPr txBox="1"/>
          <p:nvPr/>
        </p:nvSpPr>
        <p:spPr>
          <a:xfrm>
            <a:off x="1623368" y="3429000"/>
            <a:ext cx="26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ro-RO" dirty="0" err="1"/>
              <a:t>î</a:t>
            </a:r>
            <a:r>
              <a:rPr lang="en-US" dirty="0" err="1"/>
              <a:t>nainte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7DA5B-0C2F-49CD-881D-D06836BA9880}"/>
              </a:ext>
            </a:extLst>
          </p:cNvPr>
          <p:cNvSpPr txBox="1"/>
          <p:nvPr/>
        </p:nvSpPr>
        <p:spPr>
          <a:xfrm>
            <a:off x="1610925" y="3863752"/>
            <a:ext cx="26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 Control </a:t>
            </a:r>
            <a:r>
              <a:rPr lang="en-US" b="1" dirty="0" err="1"/>
              <a:t>deplasare</a:t>
            </a:r>
            <a:r>
              <a:rPr lang="en-US" b="1" dirty="0"/>
              <a:t> </a:t>
            </a:r>
            <a:r>
              <a:rPr lang="ro-RO" b="1" dirty="0" err="1"/>
              <a:t>î</a:t>
            </a:r>
            <a:r>
              <a:rPr lang="en-US" b="1" dirty="0" err="1"/>
              <a:t>napoi</a:t>
            </a:r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3BFE15-30BC-4C81-8939-69B9F23F12EC}"/>
              </a:ext>
            </a:extLst>
          </p:cNvPr>
          <p:cNvCxnSpPr>
            <a:cxnSpLocks/>
          </p:cNvCxnSpPr>
          <p:nvPr/>
        </p:nvCxnSpPr>
        <p:spPr>
          <a:xfrm>
            <a:off x="5184116" y="2067218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049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dirty="0"/>
              <a:t>– </a:t>
            </a:r>
            <a:r>
              <a:rPr lang="en-US" sz="4000" dirty="0" err="1"/>
              <a:t>Aplicatia</a:t>
            </a:r>
            <a:r>
              <a:rPr lang="en-US" sz="4000" dirty="0"/>
              <a:t> Android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B97A4-DF75-4D95-A0CE-CC436E4EEFEA}"/>
              </a:ext>
            </a:extLst>
          </p:cNvPr>
          <p:cNvSpPr txBox="1"/>
          <p:nvPr/>
        </p:nvSpPr>
        <p:spPr>
          <a:xfrm>
            <a:off x="1300294" y="2181138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MIT App Inventor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BC873-4D61-47B3-8CC5-3DD04356550B}"/>
              </a:ext>
            </a:extLst>
          </p:cNvPr>
          <p:cNvSpPr txBox="1"/>
          <p:nvPr/>
        </p:nvSpPr>
        <p:spPr>
          <a:xfrm>
            <a:off x="1323681" y="2550470"/>
            <a:ext cx="290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Interfata</a:t>
            </a:r>
            <a:r>
              <a:rPr lang="en-US" b="1" dirty="0"/>
              <a:t> </a:t>
            </a:r>
            <a:r>
              <a:rPr lang="en-US" b="1" dirty="0" err="1"/>
              <a:t>grafica</a:t>
            </a:r>
            <a:r>
              <a:rPr lang="en-US" b="1" dirty="0"/>
              <a:t> </a:t>
            </a:r>
            <a:r>
              <a:rPr lang="en-US" b="1" dirty="0" err="1"/>
              <a:t>utilizator</a:t>
            </a: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92AAF-68FC-4B8B-B6AF-E9AE383BED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07" y="2290411"/>
            <a:ext cx="5943600" cy="3343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AB9B1-783F-407A-A3ED-EF5802E01E63}"/>
              </a:ext>
            </a:extLst>
          </p:cNvPr>
          <p:cNvSpPr txBox="1"/>
          <p:nvPr/>
        </p:nvSpPr>
        <p:spPr>
          <a:xfrm>
            <a:off x="1623368" y="2994248"/>
            <a:ext cx="300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</a:t>
            </a:r>
            <a:r>
              <a:rPr lang="en-US" dirty="0" err="1"/>
              <a:t>conexiune</a:t>
            </a:r>
            <a:r>
              <a:rPr lang="en-US" dirty="0"/>
              <a:t> Bluetooth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41607E7-D1E9-4399-8BFE-672D7BE039BE}"/>
              </a:ext>
            </a:extLst>
          </p:cNvPr>
          <p:cNvSpPr/>
          <p:nvPr/>
        </p:nvSpPr>
        <p:spPr>
          <a:xfrm>
            <a:off x="7426774" y="4026717"/>
            <a:ext cx="2212176" cy="713064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02E16-90C3-4904-8396-80596128EE83}"/>
              </a:ext>
            </a:extLst>
          </p:cNvPr>
          <p:cNvSpPr txBox="1"/>
          <p:nvPr/>
        </p:nvSpPr>
        <p:spPr>
          <a:xfrm>
            <a:off x="1623368" y="3429000"/>
            <a:ext cx="26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ro-RO" dirty="0" err="1"/>
              <a:t>î</a:t>
            </a:r>
            <a:r>
              <a:rPr lang="en-US" dirty="0" err="1"/>
              <a:t>nainte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7DA5B-0C2F-49CD-881D-D06836BA9880}"/>
              </a:ext>
            </a:extLst>
          </p:cNvPr>
          <p:cNvSpPr txBox="1"/>
          <p:nvPr/>
        </p:nvSpPr>
        <p:spPr>
          <a:xfrm>
            <a:off x="1610925" y="3863752"/>
            <a:ext cx="2604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ro-RO" dirty="0" err="1"/>
              <a:t>î</a:t>
            </a:r>
            <a:r>
              <a:rPr lang="en-US" dirty="0" err="1"/>
              <a:t>napoi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1C7EE-8987-4C92-9A9A-109ED5015E48}"/>
              </a:ext>
            </a:extLst>
          </p:cNvPr>
          <p:cNvSpPr txBox="1"/>
          <p:nvPr/>
        </p:nvSpPr>
        <p:spPr>
          <a:xfrm>
            <a:off x="1623368" y="4298504"/>
            <a:ext cx="290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 Control </a:t>
            </a:r>
            <a:r>
              <a:rPr lang="en-US" b="1" dirty="0" err="1"/>
              <a:t>viteza</a:t>
            </a:r>
            <a:r>
              <a:rPr lang="en-US" b="1" dirty="0"/>
              <a:t> de </a:t>
            </a:r>
            <a:r>
              <a:rPr lang="en-US" b="1" dirty="0" err="1"/>
              <a:t>deplasare</a:t>
            </a:r>
            <a:endParaRPr lang="en-US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FADE2C-7FB0-4364-8C4C-ADE52E7C0A30}"/>
              </a:ext>
            </a:extLst>
          </p:cNvPr>
          <p:cNvCxnSpPr>
            <a:cxnSpLocks/>
          </p:cNvCxnSpPr>
          <p:nvPr/>
        </p:nvCxnSpPr>
        <p:spPr>
          <a:xfrm>
            <a:off x="5184116" y="2067218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2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dirty="0"/>
              <a:t>– </a:t>
            </a:r>
            <a:r>
              <a:rPr lang="en-US" sz="4000" dirty="0" err="1"/>
              <a:t>Aplicatia</a:t>
            </a:r>
            <a:r>
              <a:rPr lang="en-US" sz="4000" dirty="0"/>
              <a:t> Android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B97A4-DF75-4D95-A0CE-CC436E4EEFEA}"/>
              </a:ext>
            </a:extLst>
          </p:cNvPr>
          <p:cNvSpPr txBox="1"/>
          <p:nvPr/>
        </p:nvSpPr>
        <p:spPr>
          <a:xfrm>
            <a:off x="1300294" y="2181138"/>
            <a:ext cx="2112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MIT App Inventor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7BE4AF-9E34-4CE5-AA14-A53608EDF8C8}"/>
              </a:ext>
            </a:extLst>
          </p:cNvPr>
          <p:cNvCxnSpPr>
            <a:cxnSpLocks/>
          </p:cNvCxnSpPr>
          <p:nvPr/>
        </p:nvCxnSpPr>
        <p:spPr>
          <a:xfrm>
            <a:off x="5184116" y="2067218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5BC873-4D61-47B3-8CC5-3DD04356550B}"/>
              </a:ext>
            </a:extLst>
          </p:cNvPr>
          <p:cNvSpPr txBox="1"/>
          <p:nvPr/>
        </p:nvSpPr>
        <p:spPr>
          <a:xfrm>
            <a:off x="1323681" y="2550470"/>
            <a:ext cx="290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Interfata</a:t>
            </a:r>
            <a:r>
              <a:rPr lang="en-US" b="1" dirty="0"/>
              <a:t> </a:t>
            </a:r>
            <a:r>
              <a:rPr lang="en-US" b="1" dirty="0" err="1"/>
              <a:t>grafica</a:t>
            </a:r>
            <a:r>
              <a:rPr lang="en-US" b="1" dirty="0"/>
              <a:t> </a:t>
            </a:r>
            <a:r>
              <a:rPr lang="en-US" b="1" dirty="0" err="1"/>
              <a:t>utilizator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AB9B1-783F-407A-A3ED-EF5802E01E63}"/>
              </a:ext>
            </a:extLst>
          </p:cNvPr>
          <p:cNvSpPr txBox="1"/>
          <p:nvPr/>
        </p:nvSpPr>
        <p:spPr>
          <a:xfrm>
            <a:off x="1623368" y="2994248"/>
            <a:ext cx="300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</a:t>
            </a:r>
            <a:r>
              <a:rPr lang="en-US" dirty="0" err="1"/>
              <a:t>conexiune</a:t>
            </a:r>
            <a:r>
              <a:rPr lang="en-US" dirty="0"/>
              <a:t> Bluetooth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02E16-90C3-4904-8396-80596128EE83}"/>
              </a:ext>
            </a:extLst>
          </p:cNvPr>
          <p:cNvSpPr txBox="1"/>
          <p:nvPr/>
        </p:nvSpPr>
        <p:spPr>
          <a:xfrm>
            <a:off x="1623368" y="3429000"/>
            <a:ext cx="26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en-US" dirty="0" err="1"/>
              <a:t>inainte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7DA5B-0C2F-49CD-881D-D06836BA9880}"/>
              </a:ext>
            </a:extLst>
          </p:cNvPr>
          <p:cNvSpPr txBox="1"/>
          <p:nvPr/>
        </p:nvSpPr>
        <p:spPr>
          <a:xfrm>
            <a:off x="1610925" y="3863752"/>
            <a:ext cx="2604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en-US" dirty="0" err="1"/>
              <a:t>inapoi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1C7EE-8987-4C92-9A9A-109ED5015E48}"/>
              </a:ext>
            </a:extLst>
          </p:cNvPr>
          <p:cNvSpPr txBox="1"/>
          <p:nvPr/>
        </p:nvSpPr>
        <p:spPr>
          <a:xfrm>
            <a:off x="1623368" y="4298504"/>
            <a:ext cx="285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Control </a:t>
            </a:r>
            <a:r>
              <a:rPr lang="en-US" dirty="0" err="1"/>
              <a:t>viteza</a:t>
            </a:r>
            <a:r>
              <a:rPr lang="en-US" dirty="0"/>
              <a:t> de </a:t>
            </a:r>
            <a:r>
              <a:rPr lang="en-US" dirty="0" err="1"/>
              <a:t>deplasare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6F516-0FB6-4588-AEF5-7550B7AF9E4B}"/>
              </a:ext>
            </a:extLst>
          </p:cNvPr>
          <p:cNvSpPr txBox="1"/>
          <p:nvPr/>
        </p:nvSpPr>
        <p:spPr>
          <a:xfrm>
            <a:off x="1623368" y="4733256"/>
            <a:ext cx="351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 Control </a:t>
            </a:r>
            <a:r>
              <a:rPr lang="en-US" b="1" dirty="0" err="1"/>
              <a:t>deplasare</a:t>
            </a:r>
            <a:r>
              <a:rPr lang="en-US" b="1" dirty="0"/>
              <a:t> </a:t>
            </a:r>
            <a:r>
              <a:rPr lang="en-US" b="1" dirty="0" err="1"/>
              <a:t>stanga</a:t>
            </a:r>
            <a:r>
              <a:rPr lang="en-US" b="1" dirty="0"/>
              <a:t>/</a:t>
            </a:r>
            <a:r>
              <a:rPr lang="en-US" b="1" dirty="0" err="1"/>
              <a:t>dreapta</a:t>
            </a:r>
            <a:endParaRPr lang="en-US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0BAACB-5324-4A6F-9C9C-D8815F957FD4}"/>
              </a:ext>
            </a:extLst>
          </p:cNvPr>
          <p:cNvGrpSpPr/>
          <p:nvPr/>
        </p:nvGrpSpPr>
        <p:grpSpPr>
          <a:xfrm>
            <a:off x="7598423" y="3232038"/>
            <a:ext cx="2343293" cy="1263427"/>
            <a:chOff x="7541274" y="2994248"/>
            <a:chExt cx="1755496" cy="94413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C20682-6AC4-4611-871F-831476296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946956" y="2588566"/>
              <a:ext cx="944132" cy="175549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1901DF3-1501-4092-9D01-74AC65249CFE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4044" y="3162293"/>
              <a:ext cx="1421606" cy="65722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2FAD34-8EE7-4F25-905E-0F98521C909B}"/>
              </a:ext>
            </a:extLst>
          </p:cNvPr>
          <p:cNvSpPr txBox="1"/>
          <p:nvPr/>
        </p:nvSpPr>
        <p:spPr>
          <a:xfrm>
            <a:off x="5575300" y="2133600"/>
            <a:ext cx="353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Accelerometrul</a:t>
            </a:r>
            <a:r>
              <a:rPr lang="en-US" dirty="0"/>
              <a:t> </a:t>
            </a:r>
            <a:r>
              <a:rPr lang="en-US" dirty="0" err="1"/>
              <a:t>integrat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telefon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EC50E-3FC7-4F24-9FE8-0C49E6D03933}"/>
              </a:ext>
            </a:extLst>
          </p:cNvPr>
          <p:cNvGrpSpPr/>
          <p:nvPr/>
        </p:nvGrpSpPr>
        <p:grpSpPr>
          <a:xfrm rot="-1200000">
            <a:off x="7598664" y="3236976"/>
            <a:ext cx="2343293" cy="1263427"/>
            <a:chOff x="7541274" y="2994248"/>
            <a:chExt cx="1755496" cy="94413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CFFECD-3D1B-4C58-8262-5907D9A80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7946956" y="2588566"/>
              <a:ext cx="944132" cy="175549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A1BE516-7C30-477F-94F8-6E575C874C1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4044" y="3162293"/>
              <a:ext cx="1421606" cy="657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96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400000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Cuprins</a:t>
            </a:r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36418CF-C5FA-42DD-AD61-D6F1B7F63747}"/>
              </a:ext>
            </a:extLst>
          </p:cNvPr>
          <p:cNvSpPr txBox="1">
            <a:spLocks/>
          </p:cNvSpPr>
          <p:nvPr/>
        </p:nvSpPr>
        <p:spPr>
          <a:xfrm>
            <a:off x="1344023" y="1862182"/>
            <a:ext cx="1870891" cy="714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1. </a:t>
            </a:r>
            <a:r>
              <a:rPr lang="en-US" sz="3200" dirty="0" err="1"/>
              <a:t>Scop</a:t>
            </a:r>
            <a:endParaRPr lang="en-US" sz="3200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64AA670-8684-4067-8E64-C9AC3FD734F7}"/>
              </a:ext>
            </a:extLst>
          </p:cNvPr>
          <p:cNvSpPr txBox="1">
            <a:spLocks/>
          </p:cNvSpPr>
          <p:nvPr/>
        </p:nvSpPr>
        <p:spPr>
          <a:xfrm>
            <a:off x="1344023" y="2533830"/>
            <a:ext cx="4352834" cy="714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2. Control de la </a:t>
            </a:r>
            <a:r>
              <a:rPr lang="en-US" sz="3200" dirty="0" err="1"/>
              <a:t>distan</a:t>
            </a:r>
            <a:r>
              <a:rPr lang="ro-RO" sz="3200" dirty="0"/>
              <a:t>ță</a:t>
            </a:r>
            <a:endParaRPr lang="en-US" sz="3200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BE4E2CD-C4E5-42F3-A914-EC878A7A386C}"/>
              </a:ext>
            </a:extLst>
          </p:cNvPr>
          <p:cNvSpPr txBox="1">
            <a:spLocks/>
          </p:cNvSpPr>
          <p:nvPr/>
        </p:nvSpPr>
        <p:spPr>
          <a:xfrm>
            <a:off x="1344023" y="3184251"/>
            <a:ext cx="5238204" cy="714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3. Modul de </a:t>
            </a:r>
            <a:r>
              <a:rPr lang="en-US" sz="3200" dirty="0" err="1"/>
              <a:t>urm</a:t>
            </a:r>
            <a:r>
              <a:rPr lang="ro-RO" sz="3200" dirty="0"/>
              <a:t>ă</a:t>
            </a:r>
            <a:r>
              <a:rPr lang="en-US" sz="3200" dirty="0" err="1"/>
              <a:t>rire</a:t>
            </a:r>
            <a:r>
              <a:rPr lang="en-US" sz="3200" dirty="0"/>
              <a:t> </a:t>
            </a:r>
            <a:r>
              <a:rPr lang="en-US" sz="3200" dirty="0" err="1"/>
              <a:t>linie</a:t>
            </a:r>
            <a:endParaRPr lang="en-US" sz="3200" dirty="0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1E68D30-61DA-41E4-936D-C873094E80A6}"/>
              </a:ext>
            </a:extLst>
          </p:cNvPr>
          <p:cNvSpPr txBox="1">
            <a:spLocks/>
          </p:cNvSpPr>
          <p:nvPr/>
        </p:nvSpPr>
        <p:spPr>
          <a:xfrm>
            <a:off x="1344023" y="3842470"/>
            <a:ext cx="5644605" cy="714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4. </a:t>
            </a:r>
            <a:r>
              <a:rPr lang="en-US" sz="3200" dirty="0" err="1"/>
              <a:t>Detec</a:t>
            </a:r>
            <a:r>
              <a:rPr lang="ro-RO" sz="3200" dirty="0"/>
              <a:t>ț</a:t>
            </a:r>
            <a:r>
              <a:rPr lang="en-US" sz="3200" dirty="0" err="1"/>
              <a:t>ie</a:t>
            </a:r>
            <a:r>
              <a:rPr lang="en-US" sz="3200" dirty="0"/>
              <a:t> </a:t>
            </a:r>
            <a:r>
              <a:rPr lang="en-US" sz="3200" dirty="0" err="1"/>
              <a:t>obstacole</a:t>
            </a:r>
            <a:endParaRPr lang="en-US" sz="3200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AFA25155-985B-4559-A267-10106E424CC3}"/>
              </a:ext>
            </a:extLst>
          </p:cNvPr>
          <p:cNvSpPr txBox="1">
            <a:spLocks/>
          </p:cNvSpPr>
          <p:nvPr/>
        </p:nvSpPr>
        <p:spPr>
          <a:xfrm>
            <a:off x="1344023" y="4548774"/>
            <a:ext cx="9302205" cy="714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5. </a:t>
            </a:r>
            <a:r>
              <a:rPr lang="en-US" sz="3200" dirty="0" err="1"/>
              <a:t>Monitorizare</a:t>
            </a:r>
            <a:r>
              <a:rPr lang="en-US" sz="3200" dirty="0"/>
              <a:t> </a:t>
            </a:r>
            <a:r>
              <a:rPr lang="en-US" sz="3200" dirty="0" err="1"/>
              <a:t>alimentare</a:t>
            </a:r>
            <a:endParaRPr lang="en-US" sz="3200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2A1FF1D-837D-4A9D-AE16-CFE4AC88AF52}"/>
              </a:ext>
            </a:extLst>
          </p:cNvPr>
          <p:cNvSpPr txBox="1">
            <a:spLocks/>
          </p:cNvSpPr>
          <p:nvPr/>
        </p:nvSpPr>
        <p:spPr>
          <a:xfrm>
            <a:off x="1344023" y="5204271"/>
            <a:ext cx="3946433" cy="7141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6. </a:t>
            </a:r>
            <a:r>
              <a:rPr lang="en-US" sz="3200" dirty="0" err="1"/>
              <a:t>Concluzii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1136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3. Modul de </a:t>
            </a:r>
            <a:r>
              <a:rPr lang="en-US" sz="4400" dirty="0" err="1"/>
              <a:t>urm</a:t>
            </a:r>
            <a:r>
              <a:rPr lang="ro-RO" sz="4400" dirty="0"/>
              <a:t>ă</a:t>
            </a:r>
            <a:r>
              <a:rPr lang="en-US" sz="4400" dirty="0" err="1"/>
              <a:t>rire</a:t>
            </a:r>
            <a:r>
              <a:rPr lang="en-US" sz="4400" dirty="0"/>
              <a:t> </a:t>
            </a:r>
            <a:r>
              <a:rPr lang="en-US" sz="4400" dirty="0" err="1"/>
              <a:t>linie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B97A4-DF75-4D95-A0CE-CC436E4EEFEA}"/>
              </a:ext>
            </a:extLst>
          </p:cNvPr>
          <p:cNvSpPr txBox="1"/>
          <p:nvPr/>
        </p:nvSpPr>
        <p:spPr>
          <a:xfrm>
            <a:off x="1300294" y="2181138"/>
            <a:ext cx="242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Modul Line Follower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89004E-1DAF-4F22-9322-38882420F1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653" y="2139664"/>
            <a:ext cx="1814195" cy="9613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C88DC4-C0CD-447E-BECB-3F1A68DA52E1}"/>
              </a:ext>
            </a:extLst>
          </p:cNvPr>
          <p:cNvSpPr txBox="1"/>
          <p:nvPr/>
        </p:nvSpPr>
        <p:spPr>
          <a:xfrm>
            <a:off x="5707852" y="4207701"/>
            <a:ext cx="2368725" cy="118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- 3 </a:t>
            </a:r>
            <a:r>
              <a:rPr lang="en-US" dirty="0" err="1"/>
              <a:t>senzori</a:t>
            </a:r>
            <a:r>
              <a:rPr lang="en-US" dirty="0"/>
              <a:t> IR TCRT5000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3E49B-BB0A-4381-BABC-A8D24FF039DE}"/>
              </a:ext>
            </a:extLst>
          </p:cNvPr>
          <p:cNvSpPr txBox="1"/>
          <p:nvPr/>
        </p:nvSpPr>
        <p:spPr>
          <a:xfrm>
            <a:off x="5707852" y="4577033"/>
            <a:ext cx="315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Distan</a:t>
            </a:r>
            <a:r>
              <a:rPr lang="ro-RO" dirty="0"/>
              <a:t>ță</a:t>
            </a:r>
            <a:r>
              <a:rPr lang="en-US" dirty="0"/>
              <a:t> </a:t>
            </a:r>
            <a:r>
              <a:rPr lang="en-US" dirty="0" err="1"/>
              <a:t>operare</a:t>
            </a:r>
            <a:r>
              <a:rPr lang="en-US" dirty="0"/>
              <a:t>: 0.2 – 1</a:t>
            </a:r>
            <a:r>
              <a:rPr lang="ro-RO" dirty="0"/>
              <a:t>5</a:t>
            </a:r>
            <a:r>
              <a:rPr lang="en-US" dirty="0"/>
              <a:t> mm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223A8-04C7-41A6-85AE-9A87BA58DE1A}"/>
              </a:ext>
            </a:extLst>
          </p:cNvPr>
          <p:cNvSpPr txBox="1"/>
          <p:nvPr/>
        </p:nvSpPr>
        <p:spPr>
          <a:xfrm>
            <a:off x="5250804" y="3480498"/>
            <a:ext cx="14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Caracteristici</a:t>
            </a:r>
            <a:r>
              <a:rPr lang="en-US" dirty="0"/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4FB201-1A59-414F-9964-DDF659FB7EC5}"/>
              </a:ext>
            </a:extLst>
          </p:cNvPr>
          <p:cNvSpPr txBox="1"/>
          <p:nvPr/>
        </p:nvSpPr>
        <p:spPr>
          <a:xfrm>
            <a:off x="5707852" y="3861292"/>
            <a:ext cx="483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Asigur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deplasarea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traseu</a:t>
            </a:r>
            <a:r>
              <a:rPr lang="ro-RO" dirty="0"/>
              <a:t>l</a:t>
            </a:r>
            <a:r>
              <a:rPr lang="en-US" dirty="0"/>
              <a:t> de </a:t>
            </a:r>
            <a:r>
              <a:rPr lang="en-US" dirty="0" err="1"/>
              <a:t>culoare</a:t>
            </a:r>
            <a:r>
              <a:rPr lang="en-US" dirty="0"/>
              <a:t> </a:t>
            </a:r>
            <a:r>
              <a:rPr lang="en-US" dirty="0" err="1"/>
              <a:t>neagr</a:t>
            </a:r>
            <a:r>
              <a:rPr lang="ro-RO" dirty="0"/>
              <a:t>ă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F5BC9-8720-47E0-BC4B-12DC4A1E7EBA}"/>
              </a:ext>
            </a:extLst>
          </p:cNvPr>
          <p:cNvCxnSpPr>
            <a:cxnSpLocks/>
          </p:cNvCxnSpPr>
          <p:nvPr/>
        </p:nvCxnSpPr>
        <p:spPr>
          <a:xfrm>
            <a:off x="4907280" y="2103120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ini pentru senzor IR TCRT5000">
            <a:extLst>
              <a:ext uri="{FF2B5EF4-FFF2-40B4-BE49-F238E27FC236}">
                <a16:creationId xmlns:a16="http://schemas.microsoft.com/office/drawing/2014/main" id="{69C776B7-66D8-426A-8287-360BC0C0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661" y="1988645"/>
            <a:ext cx="1184273" cy="12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4F33C51-0E2B-4C59-9CC0-FEF7C41FC388}"/>
              </a:ext>
            </a:extLst>
          </p:cNvPr>
          <p:cNvSpPr txBox="1"/>
          <p:nvPr/>
        </p:nvSpPr>
        <p:spPr>
          <a:xfrm>
            <a:off x="5707852" y="4997936"/>
            <a:ext cx="34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Distan</a:t>
            </a:r>
            <a:r>
              <a:rPr lang="ro-RO" dirty="0"/>
              <a:t>ță</a:t>
            </a:r>
            <a:r>
              <a:rPr lang="en-US" dirty="0"/>
              <a:t> </a:t>
            </a:r>
            <a:r>
              <a:rPr lang="en-US" dirty="0" err="1"/>
              <a:t>operare</a:t>
            </a:r>
            <a:r>
              <a:rPr lang="en-US" dirty="0"/>
              <a:t> </a:t>
            </a:r>
            <a:r>
              <a:rPr lang="en-US" dirty="0" err="1"/>
              <a:t>optim</a:t>
            </a:r>
            <a:r>
              <a:rPr lang="ro-RO" dirty="0"/>
              <a:t>ă</a:t>
            </a:r>
            <a:r>
              <a:rPr lang="en-US" dirty="0"/>
              <a:t>: 2.5 mm</a:t>
            </a:r>
          </a:p>
        </p:txBody>
      </p:sp>
    </p:spTree>
    <p:extLst>
      <p:ext uri="{BB962C8B-B14F-4D97-AF65-F5344CB8AC3E}">
        <p14:creationId xmlns:p14="http://schemas.microsoft.com/office/powerpoint/2010/main" val="1990994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3. Modul de </a:t>
            </a:r>
            <a:r>
              <a:rPr lang="en-US" sz="4400" dirty="0" err="1"/>
              <a:t>urm</a:t>
            </a:r>
            <a:r>
              <a:rPr lang="ro-RO" sz="4400" dirty="0"/>
              <a:t>ă</a:t>
            </a:r>
            <a:r>
              <a:rPr lang="en-US" sz="4400" dirty="0" err="1"/>
              <a:t>rire</a:t>
            </a:r>
            <a:r>
              <a:rPr lang="en-US" sz="4400" dirty="0"/>
              <a:t> </a:t>
            </a:r>
            <a:r>
              <a:rPr lang="en-US" sz="4400" dirty="0" err="1"/>
              <a:t>linie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B97A4-DF75-4D95-A0CE-CC436E4EEFEA}"/>
              </a:ext>
            </a:extLst>
          </p:cNvPr>
          <p:cNvSpPr txBox="1"/>
          <p:nvPr/>
        </p:nvSpPr>
        <p:spPr>
          <a:xfrm>
            <a:off x="1300294" y="2181138"/>
            <a:ext cx="242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Modul Line Follower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C223A8-04C7-41A6-85AE-9A87BA58DE1A}"/>
              </a:ext>
            </a:extLst>
          </p:cNvPr>
          <p:cNvSpPr txBox="1"/>
          <p:nvPr/>
        </p:nvSpPr>
        <p:spPr>
          <a:xfrm>
            <a:off x="5316033" y="4003144"/>
            <a:ext cx="14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Caracteristici</a:t>
            </a:r>
            <a:r>
              <a:rPr lang="en-US" dirty="0"/>
              <a:t>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4FB201-1A59-414F-9964-DDF659FB7EC5}"/>
              </a:ext>
            </a:extLst>
          </p:cNvPr>
          <p:cNvSpPr txBox="1"/>
          <p:nvPr/>
        </p:nvSpPr>
        <p:spPr>
          <a:xfrm>
            <a:off x="5773081" y="4383938"/>
            <a:ext cx="515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Asigur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selectarea</a:t>
            </a:r>
            <a:r>
              <a:rPr lang="en-US" dirty="0"/>
              <a:t> </a:t>
            </a:r>
            <a:r>
              <a:rPr lang="en-US" dirty="0" err="1"/>
              <a:t>modului</a:t>
            </a:r>
            <a:r>
              <a:rPr lang="en-US" dirty="0"/>
              <a:t> de </a:t>
            </a: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ionare</a:t>
            </a:r>
            <a:r>
              <a:rPr lang="en-US" dirty="0"/>
              <a:t> a ma</a:t>
            </a:r>
            <a:r>
              <a:rPr lang="ro-RO" dirty="0"/>
              <a:t>ș</a:t>
            </a:r>
            <a:r>
              <a:rPr lang="en-US" dirty="0" err="1"/>
              <a:t>inii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F5BC9-8720-47E0-BC4B-12DC4A1E7EBA}"/>
              </a:ext>
            </a:extLst>
          </p:cNvPr>
          <p:cNvCxnSpPr>
            <a:cxnSpLocks/>
          </p:cNvCxnSpPr>
          <p:nvPr/>
        </p:nvCxnSpPr>
        <p:spPr>
          <a:xfrm>
            <a:off x="4907280" y="2103120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D3114A-420B-4A8B-A6E1-BFF3D8D98552}"/>
              </a:ext>
            </a:extLst>
          </p:cNvPr>
          <p:cNvSpPr txBox="1"/>
          <p:nvPr/>
        </p:nvSpPr>
        <p:spPr>
          <a:xfrm>
            <a:off x="1300294" y="2662482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Switch ON/OFF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CDD0A-72C6-4439-87E1-6AB23EE2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959" y="2298649"/>
            <a:ext cx="590550" cy="95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F96B3A-ABEF-4611-A861-F9B196713783}"/>
              </a:ext>
            </a:extLst>
          </p:cNvPr>
          <p:cNvSpPr txBox="1"/>
          <p:nvPr/>
        </p:nvSpPr>
        <p:spPr>
          <a:xfrm>
            <a:off x="5773081" y="4808961"/>
            <a:ext cx="247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ON: mod </a:t>
            </a:r>
            <a:r>
              <a:rPr lang="en-US" dirty="0" err="1"/>
              <a:t>urm</a:t>
            </a:r>
            <a:r>
              <a:rPr lang="ro-RO" dirty="0"/>
              <a:t>ă</a:t>
            </a:r>
            <a:r>
              <a:rPr lang="en-US" dirty="0" err="1"/>
              <a:t>rire</a:t>
            </a:r>
            <a:r>
              <a:rPr lang="en-US" dirty="0"/>
              <a:t> </a:t>
            </a:r>
            <a:r>
              <a:rPr lang="en-US" dirty="0" err="1"/>
              <a:t>linie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17AB91-15DB-4397-A11C-3065523C3DA7}"/>
              </a:ext>
            </a:extLst>
          </p:cNvPr>
          <p:cNvSpPr txBox="1"/>
          <p:nvPr/>
        </p:nvSpPr>
        <p:spPr>
          <a:xfrm>
            <a:off x="5773081" y="5178293"/>
            <a:ext cx="324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OFF: mod control de la </a:t>
            </a:r>
            <a:r>
              <a:rPr lang="en-US" dirty="0" err="1"/>
              <a:t>distan</a:t>
            </a:r>
            <a:r>
              <a:rPr lang="ro-RO" dirty="0"/>
              <a:t>ță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19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3. Modul de </a:t>
            </a:r>
            <a:r>
              <a:rPr lang="en-US" sz="4400" dirty="0" err="1"/>
              <a:t>urm</a:t>
            </a:r>
            <a:r>
              <a:rPr lang="ro-RO" sz="4400" dirty="0"/>
              <a:t>ă</a:t>
            </a:r>
            <a:r>
              <a:rPr lang="en-US" sz="4400" dirty="0" err="1"/>
              <a:t>rire</a:t>
            </a:r>
            <a:r>
              <a:rPr lang="en-US" sz="4400" dirty="0"/>
              <a:t> </a:t>
            </a:r>
            <a:r>
              <a:rPr lang="en-US" sz="4400" dirty="0" err="1"/>
              <a:t>linie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A9DE5-F098-4C11-A2C0-20F47F00389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68" y="2447617"/>
            <a:ext cx="4133428" cy="3627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251070-8F3B-4AFA-B7BD-FB5860E44C27}"/>
              </a:ext>
            </a:extLst>
          </p:cNvPr>
          <p:cNvSpPr txBox="1"/>
          <p:nvPr/>
        </p:nvSpPr>
        <p:spPr>
          <a:xfrm>
            <a:off x="1163134" y="1960158"/>
            <a:ext cx="22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Schema de </a:t>
            </a:r>
            <a:r>
              <a:rPr lang="en-US" b="1" dirty="0" err="1"/>
              <a:t>conectare</a:t>
            </a:r>
            <a:endParaRPr lang="en-US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432966-C247-461A-8862-F8756057C9AB}"/>
              </a:ext>
            </a:extLst>
          </p:cNvPr>
          <p:cNvCxnSpPr>
            <a:cxnSpLocks/>
          </p:cNvCxnSpPr>
          <p:nvPr/>
        </p:nvCxnSpPr>
        <p:spPr>
          <a:xfrm>
            <a:off x="6488430" y="2112645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120F45-AAE0-47CB-AA4A-C70C50C135DE}"/>
              </a:ext>
            </a:extLst>
          </p:cNvPr>
          <p:cNvSpPr txBox="1"/>
          <p:nvPr/>
        </p:nvSpPr>
        <p:spPr>
          <a:xfrm>
            <a:off x="6699801" y="194509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Func</a:t>
            </a:r>
            <a:r>
              <a:rPr lang="ro-RO" b="1" dirty="0"/>
              <a:t>ți</a:t>
            </a:r>
            <a:r>
              <a:rPr lang="en-US" b="1" dirty="0"/>
              <a:t>i</a:t>
            </a:r>
            <a:r>
              <a:rPr lang="en-US" dirty="0"/>
              <a:t> 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15A6E-DDD7-4F61-B5CD-A9276A6D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9" y="2522158"/>
            <a:ext cx="163068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5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4. </a:t>
            </a:r>
            <a:r>
              <a:rPr lang="en-US" sz="4400" dirty="0" err="1"/>
              <a:t>Detec</a:t>
            </a:r>
            <a:r>
              <a:rPr lang="ro-RO" sz="4400" dirty="0"/>
              <a:t>ț</a:t>
            </a:r>
            <a:r>
              <a:rPr lang="en-US" sz="4400" dirty="0" err="1"/>
              <a:t>ie</a:t>
            </a:r>
            <a:r>
              <a:rPr lang="en-US" sz="4400" dirty="0"/>
              <a:t> </a:t>
            </a:r>
            <a:r>
              <a:rPr lang="en-US" sz="4400" dirty="0" err="1"/>
              <a:t>obstacole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B97A4-DF75-4D95-A0CE-CC436E4EEFEA}"/>
              </a:ext>
            </a:extLst>
          </p:cNvPr>
          <p:cNvSpPr txBox="1"/>
          <p:nvPr/>
        </p:nvSpPr>
        <p:spPr>
          <a:xfrm>
            <a:off x="1300294" y="2181138"/>
            <a:ext cx="298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Senzor</a:t>
            </a:r>
            <a:r>
              <a:rPr lang="en-US" b="1" dirty="0"/>
              <a:t> ultrasonic HC-SR04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F5BC9-8720-47E0-BC4B-12DC4A1E7EBA}"/>
              </a:ext>
            </a:extLst>
          </p:cNvPr>
          <p:cNvCxnSpPr>
            <a:cxnSpLocks/>
          </p:cNvCxnSpPr>
          <p:nvPr/>
        </p:nvCxnSpPr>
        <p:spPr>
          <a:xfrm>
            <a:off x="4907280" y="2103120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E696A2A-F41B-4F48-9F9D-5C0EC1B442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60" y="1911823"/>
            <a:ext cx="1636395" cy="15360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2BAEC7-51D0-49EA-A913-C444B65A05CA}"/>
              </a:ext>
            </a:extLst>
          </p:cNvPr>
          <p:cNvSpPr txBox="1"/>
          <p:nvPr/>
        </p:nvSpPr>
        <p:spPr>
          <a:xfrm>
            <a:off x="5773081" y="5130289"/>
            <a:ext cx="301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Distan</a:t>
            </a:r>
            <a:r>
              <a:rPr lang="ro-RO" dirty="0"/>
              <a:t>ț</a:t>
            </a:r>
            <a:r>
              <a:rPr lang="en-US" dirty="0"/>
              <a:t>a </a:t>
            </a:r>
            <a:r>
              <a:rPr lang="en-US" dirty="0" err="1"/>
              <a:t>operare</a:t>
            </a:r>
            <a:r>
              <a:rPr lang="en-US" dirty="0"/>
              <a:t>: 2 – 450 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71AD7E-06DE-43CE-AF4B-5F1A3BAF715F}"/>
              </a:ext>
            </a:extLst>
          </p:cNvPr>
          <p:cNvSpPr txBox="1"/>
          <p:nvPr/>
        </p:nvSpPr>
        <p:spPr>
          <a:xfrm>
            <a:off x="5316033" y="4003144"/>
            <a:ext cx="14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Caracteristici</a:t>
            </a:r>
            <a:r>
              <a:rPr lang="en-US" dirty="0"/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A1CF3-038A-48F7-BB33-1E5CAC46AA6A}"/>
              </a:ext>
            </a:extLst>
          </p:cNvPr>
          <p:cNvSpPr txBox="1"/>
          <p:nvPr/>
        </p:nvSpPr>
        <p:spPr>
          <a:xfrm>
            <a:off x="5773081" y="4383938"/>
            <a:ext cx="3025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Asigur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detec</a:t>
            </a:r>
            <a:r>
              <a:rPr lang="ro-RO" dirty="0"/>
              <a:t>ț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obstacolelor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3487BC-E819-4F37-8966-82104F8EDA2E}"/>
              </a:ext>
            </a:extLst>
          </p:cNvPr>
          <p:cNvSpPr txBox="1"/>
          <p:nvPr/>
        </p:nvSpPr>
        <p:spPr>
          <a:xfrm>
            <a:off x="5773081" y="5520582"/>
            <a:ext cx="177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Precizie</a:t>
            </a:r>
            <a:r>
              <a:rPr lang="en-US" dirty="0"/>
              <a:t>: 0.3 cm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A4AAA6-4EAD-4122-97D1-36628EF47619}"/>
              </a:ext>
            </a:extLst>
          </p:cNvPr>
          <p:cNvSpPr txBox="1"/>
          <p:nvPr/>
        </p:nvSpPr>
        <p:spPr>
          <a:xfrm>
            <a:off x="5773081" y="4727796"/>
            <a:ext cx="295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Unghiul</a:t>
            </a:r>
            <a:r>
              <a:rPr lang="en-US" dirty="0"/>
              <a:t> </a:t>
            </a:r>
            <a:r>
              <a:rPr lang="en-US" dirty="0" err="1"/>
              <a:t>detec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sensor: 15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005B95-EE8F-4563-8ACF-81F1E7853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392" y="2181138"/>
            <a:ext cx="2309524" cy="1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52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4. </a:t>
            </a:r>
            <a:r>
              <a:rPr lang="en-US" sz="4400" dirty="0" err="1"/>
              <a:t>Detec</a:t>
            </a:r>
            <a:r>
              <a:rPr lang="ro-RO" sz="4400" dirty="0"/>
              <a:t>ț</a:t>
            </a:r>
            <a:r>
              <a:rPr lang="en-US" sz="4400" dirty="0" err="1"/>
              <a:t>ie</a:t>
            </a:r>
            <a:r>
              <a:rPr lang="en-US" sz="4400" dirty="0"/>
              <a:t> </a:t>
            </a:r>
            <a:r>
              <a:rPr lang="en-US" sz="4400" dirty="0" err="1"/>
              <a:t>obstacole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B97A4-DF75-4D95-A0CE-CC436E4EEFEA}"/>
              </a:ext>
            </a:extLst>
          </p:cNvPr>
          <p:cNvSpPr txBox="1"/>
          <p:nvPr/>
        </p:nvSpPr>
        <p:spPr>
          <a:xfrm>
            <a:off x="1300294" y="2181138"/>
            <a:ext cx="298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Senzor</a:t>
            </a:r>
            <a:r>
              <a:rPr lang="en-US" dirty="0"/>
              <a:t> ultrasonic HC-SR04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F5BC9-8720-47E0-BC4B-12DC4A1E7EBA}"/>
              </a:ext>
            </a:extLst>
          </p:cNvPr>
          <p:cNvCxnSpPr>
            <a:cxnSpLocks/>
          </p:cNvCxnSpPr>
          <p:nvPr/>
        </p:nvCxnSpPr>
        <p:spPr>
          <a:xfrm>
            <a:off x="4907280" y="2103120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71AD7E-06DE-43CE-AF4B-5F1A3BAF715F}"/>
              </a:ext>
            </a:extLst>
          </p:cNvPr>
          <p:cNvSpPr txBox="1"/>
          <p:nvPr/>
        </p:nvSpPr>
        <p:spPr>
          <a:xfrm>
            <a:off x="5296983" y="4393055"/>
            <a:ext cx="14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Caracteristici</a:t>
            </a:r>
            <a:r>
              <a:rPr lang="en-US" dirty="0"/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A1CF3-038A-48F7-BB33-1E5CAC46AA6A}"/>
              </a:ext>
            </a:extLst>
          </p:cNvPr>
          <p:cNvSpPr txBox="1"/>
          <p:nvPr/>
        </p:nvSpPr>
        <p:spPr>
          <a:xfrm>
            <a:off x="5754031" y="4773849"/>
            <a:ext cx="465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Semnalizeaz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apropierea</a:t>
            </a:r>
            <a:r>
              <a:rPr lang="en-US" dirty="0"/>
              <a:t> ma</a:t>
            </a:r>
            <a:r>
              <a:rPr lang="ro-RO" dirty="0"/>
              <a:t>ș</a:t>
            </a:r>
            <a:r>
              <a:rPr lang="en-US" dirty="0" err="1"/>
              <a:t>inii</a:t>
            </a:r>
            <a:r>
              <a:rPr lang="en-US" dirty="0"/>
              <a:t> de </a:t>
            </a:r>
            <a:r>
              <a:rPr lang="en-US" dirty="0" err="1"/>
              <a:t>obstacole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A4AAA6-4EAD-4122-97D1-36628EF47619}"/>
              </a:ext>
            </a:extLst>
          </p:cNvPr>
          <p:cNvSpPr txBox="1"/>
          <p:nvPr/>
        </p:nvSpPr>
        <p:spPr>
          <a:xfrm>
            <a:off x="5754031" y="5117707"/>
            <a:ext cx="2851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ro-RO" dirty="0"/>
              <a:t>Frecvența aleasă</a:t>
            </a:r>
            <a:r>
              <a:rPr lang="en-US" dirty="0"/>
              <a:t>:  727.8Hz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7C2F94-1477-4B5C-AE2B-9D1722D4D0D7}"/>
              </a:ext>
            </a:extLst>
          </p:cNvPr>
          <p:cNvSpPr txBox="1"/>
          <p:nvPr/>
        </p:nvSpPr>
        <p:spPr>
          <a:xfrm>
            <a:off x="1300294" y="2624916"/>
            <a:ext cx="178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Modul Buzzer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D7A791-3934-432C-942D-E72D3FBA69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275" y="2540480"/>
            <a:ext cx="1962150" cy="13563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35CDE9-1BC0-461F-A87E-B2B3BB6C97E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707" y="2474062"/>
            <a:ext cx="1603333" cy="149666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BA45BB-07F8-40CB-8190-506637B1E726}"/>
              </a:ext>
            </a:extLst>
          </p:cNvPr>
          <p:cNvSpPr txBox="1"/>
          <p:nvPr/>
        </p:nvSpPr>
        <p:spPr>
          <a:xfrm>
            <a:off x="6256675" y="1931600"/>
            <a:ext cx="80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Buzzer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D27A54-F30E-494D-BD8B-6FFAA375C411}"/>
              </a:ext>
            </a:extLst>
          </p:cNvPr>
          <p:cNvSpPr txBox="1"/>
          <p:nvPr/>
        </p:nvSpPr>
        <p:spPr>
          <a:xfrm>
            <a:off x="8410713" y="1913571"/>
            <a:ext cx="3329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Generator </a:t>
            </a:r>
            <a:r>
              <a:rPr lang="en-US" dirty="0" err="1"/>
              <a:t>semnal</a:t>
            </a:r>
            <a:r>
              <a:rPr lang="en-US" dirty="0"/>
              <a:t> </a:t>
            </a:r>
            <a:r>
              <a:rPr lang="en-US" dirty="0" err="1"/>
              <a:t>dreptunghiular</a:t>
            </a:r>
            <a:endParaRPr lang="en-US" dirty="0"/>
          </a:p>
          <a:p>
            <a:pPr algn="ctr"/>
            <a:r>
              <a:rPr lang="en-US" dirty="0"/>
              <a:t>NE555</a:t>
            </a:r>
          </a:p>
        </p:txBody>
      </p:sp>
    </p:spTree>
    <p:extLst>
      <p:ext uri="{BB962C8B-B14F-4D97-AF65-F5344CB8AC3E}">
        <p14:creationId xmlns:p14="http://schemas.microsoft.com/office/powerpoint/2010/main" val="3283019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4. </a:t>
            </a:r>
            <a:r>
              <a:rPr lang="en-US" sz="4400" dirty="0" err="1"/>
              <a:t>Detec</a:t>
            </a:r>
            <a:r>
              <a:rPr lang="ro-RO" sz="4400" dirty="0"/>
              <a:t>ț</a:t>
            </a:r>
            <a:r>
              <a:rPr lang="en-US" sz="4400" dirty="0" err="1"/>
              <a:t>ie</a:t>
            </a:r>
            <a:r>
              <a:rPr lang="en-US" sz="4400" dirty="0"/>
              <a:t> </a:t>
            </a:r>
            <a:r>
              <a:rPr lang="en-US" sz="4400" dirty="0" err="1"/>
              <a:t>obstacole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D6265-954D-4501-A9AE-BCC5BD17BA87}"/>
              </a:ext>
            </a:extLst>
          </p:cNvPr>
          <p:cNvSpPr txBox="1"/>
          <p:nvPr/>
        </p:nvSpPr>
        <p:spPr>
          <a:xfrm>
            <a:off x="1163134" y="1960158"/>
            <a:ext cx="22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Schema de </a:t>
            </a:r>
            <a:r>
              <a:rPr lang="en-US" b="1" dirty="0" err="1"/>
              <a:t>conectare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97556-F935-444C-9AA4-A6C485F479E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231" y="2329490"/>
            <a:ext cx="3494839" cy="37907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50F7573-ABF4-40C2-AA46-E5CC196E2ECE}"/>
              </a:ext>
            </a:extLst>
          </p:cNvPr>
          <p:cNvSpPr txBox="1"/>
          <p:nvPr/>
        </p:nvSpPr>
        <p:spPr>
          <a:xfrm>
            <a:off x="1163134" y="1960158"/>
            <a:ext cx="22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Schema de </a:t>
            </a:r>
            <a:r>
              <a:rPr lang="en-US" b="1" dirty="0" err="1"/>
              <a:t>conectare</a:t>
            </a:r>
            <a:endParaRPr lang="en-US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59338F-E44C-4EC9-AF19-FBD5E08E173C}"/>
              </a:ext>
            </a:extLst>
          </p:cNvPr>
          <p:cNvCxnSpPr>
            <a:cxnSpLocks/>
          </p:cNvCxnSpPr>
          <p:nvPr/>
        </p:nvCxnSpPr>
        <p:spPr>
          <a:xfrm>
            <a:off x="6488430" y="2112645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8D4F59-0912-4B6D-9A2B-65EEFD5CD820}"/>
              </a:ext>
            </a:extLst>
          </p:cNvPr>
          <p:cNvSpPr txBox="1"/>
          <p:nvPr/>
        </p:nvSpPr>
        <p:spPr>
          <a:xfrm>
            <a:off x="6699801" y="194509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Func</a:t>
            </a:r>
            <a:r>
              <a:rPr lang="ro-RO" b="1" dirty="0"/>
              <a:t>ț</a:t>
            </a:r>
            <a:r>
              <a:rPr lang="en-US" b="1" dirty="0"/>
              <a:t>ii</a:t>
            </a:r>
            <a:r>
              <a:rPr lang="en-US" dirty="0"/>
              <a:t> 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33DD9-2012-4D74-B402-350CA3129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12" y="2470935"/>
            <a:ext cx="2491740" cy="274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4CC2A3-1335-4FED-943D-3DE71F414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412" y="2895600"/>
            <a:ext cx="249936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33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5. </a:t>
            </a:r>
            <a:r>
              <a:rPr lang="en-US" sz="4400" dirty="0" err="1"/>
              <a:t>Monitorizare</a:t>
            </a:r>
            <a:r>
              <a:rPr lang="en-US" sz="4400" dirty="0"/>
              <a:t> </a:t>
            </a:r>
            <a:r>
              <a:rPr lang="en-US" sz="4400" dirty="0" err="1"/>
              <a:t>alimentare</a:t>
            </a:r>
            <a:endParaRPr lang="en-US" sz="4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ED6265-954D-4501-A9AE-BCC5BD17BA87}"/>
              </a:ext>
            </a:extLst>
          </p:cNvPr>
          <p:cNvSpPr txBox="1"/>
          <p:nvPr/>
        </p:nvSpPr>
        <p:spPr>
          <a:xfrm>
            <a:off x="1163134" y="1960158"/>
            <a:ext cx="22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Schema de </a:t>
            </a:r>
            <a:r>
              <a:rPr lang="en-US" b="1" dirty="0" err="1"/>
              <a:t>conectare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0F7573-ABF4-40C2-AA46-E5CC196E2ECE}"/>
              </a:ext>
            </a:extLst>
          </p:cNvPr>
          <p:cNvSpPr txBox="1"/>
          <p:nvPr/>
        </p:nvSpPr>
        <p:spPr>
          <a:xfrm>
            <a:off x="1163134" y="1960158"/>
            <a:ext cx="22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Schema de </a:t>
            </a:r>
            <a:r>
              <a:rPr lang="en-US" b="1" dirty="0" err="1"/>
              <a:t>conectare</a:t>
            </a:r>
            <a:endParaRPr lang="en-US" b="1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59338F-E44C-4EC9-AF19-FBD5E08E173C}"/>
              </a:ext>
            </a:extLst>
          </p:cNvPr>
          <p:cNvCxnSpPr>
            <a:cxnSpLocks/>
          </p:cNvCxnSpPr>
          <p:nvPr/>
        </p:nvCxnSpPr>
        <p:spPr>
          <a:xfrm>
            <a:off x="6488430" y="2112645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8D4F59-0912-4B6D-9A2B-65EEFD5CD820}"/>
              </a:ext>
            </a:extLst>
          </p:cNvPr>
          <p:cNvSpPr txBox="1"/>
          <p:nvPr/>
        </p:nvSpPr>
        <p:spPr>
          <a:xfrm>
            <a:off x="6699801" y="1945093"/>
            <a:ext cx="132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Func</a:t>
            </a:r>
            <a:r>
              <a:rPr lang="ro-RO" b="1" dirty="0"/>
              <a:t>ț</a:t>
            </a:r>
            <a:r>
              <a:rPr lang="en-US" b="1" dirty="0" err="1"/>
              <a:t>ionare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37608-5436-4BCF-AEF3-23FDAC425F4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5" y="2687637"/>
            <a:ext cx="5422265" cy="3044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6CE2F6-AC26-46A3-86B7-C82D4879C0DD}"/>
              </a:ext>
            </a:extLst>
          </p:cNvPr>
          <p:cNvSpPr txBox="1"/>
          <p:nvPr/>
        </p:nvSpPr>
        <p:spPr>
          <a:xfrm>
            <a:off x="6699801" y="4868029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Func</a:t>
            </a:r>
            <a:r>
              <a:rPr lang="ro-RO" b="1" dirty="0"/>
              <a:t>ț</a:t>
            </a:r>
            <a:r>
              <a:rPr lang="en-US" b="1" dirty="0"/>
              <a:t>ii</a:t>
            </a:r>
            <a:r>
              <a:rPr lang="en-US" dirty="0"/>
              <a:t> 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63BC24-93F2-4BB8-8CE7-68B73517C7E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846" y="2407302"/>
            <a:ext cx="2093785" cy="22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1DCBE-D38C-4746-85B7-CE980EC55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766" y="5636109"/>
            <a:ext cx="1280160" cy="289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CBA4F-1B7E-430A-B4D4-8EBDC4F2A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322" y="5307012"/>
            <a:ext cx="1165860" cy="23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4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6. </a:t>
            </a:r>
            <a:r>
              <a:rPr lang="en-US" sz="4400" dirty="0" err="1"/>
              <a:t>Concluzii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23810-0390-4CBA-9AA2-2E75D43E8CAE}"/>
              </a:ext>
            </a:extLst>
          </p:cNvPr>
          <p:cNvSpPr txBox="1"/>
          <p:nvPr/>
        </p:nvSpPr>
        <p:spPr>
          <a:xfrm>
            <a:off x="1216241" y="3170782"/>
            <a:ext cx="554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Aprofundare</a:t>
            </a:r>
            <a:r>
              <a:rPr lang="en-US" dirty="0"/>
              <a:t> no</a:t>
            </a:r>
            <a:r>
              <a:rPr lang="ro-RO" dirty="0"/>
              <a:t>ț</a:t>
            </a:r>
            <a:r>
              <a:rPr lang="en-US" dirty="0" err="1"/>
              <a:t>iuni</a:t>
            </a:r>
            <a:r>
              <a:rPr lang="en-US" dirty="0"/>
              <a:t> HW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2BA159-9D15-45A1-B628-CC97F028BDF2}"/>
              </a:ext>
            </a:extLst>
          </p:cNvPr>
          <p:cNvSpPr txBox="1"/>
          <p:nvPr/>
        </p:nvSpPr>
        <p:spPr>
          <a:xfrm>
            <a:off x="1216241" y="2149382"/>
            <a:ext cx="554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Aprofundare</a:t>
            </a:r>
            <a:r>
              <a:rPr lang="en-US" dirty="0"/>
              <a:t> no</a:t>
            </a:r>
            <a:r>
              <a:rPr lang="ro-RO" dirty="0"/>
              <a:t>ț</a:t>
            </a:r>
            <a:r>
              <a:rPr lang="en-US" dirty="0" err="1"/>
              <a:t>iuni</a:t>
            </a:r>
            <a:r>
              <a:rPr lang="en-US" dirty="0"/>
              <a:t> </a:t>
            </a:r>
            <a:r>
              <a:rPr lang="en-US" dirty="0" err="1"/>
              <a:t>limbaj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1BE40B-7E6E-4FB9-91E4-276A01409CF9}"/>
              </a:ext>
            </a:extLst>
          </p:cNvPr>
          <p:cNvSpPr txBox="1"/>
          <p:nvPr/>
        </p:nvSpPr>
        <p:spPr>
          <a:xfrm>
            <a:off x="1216241" y="2660082"/>
            <a:ext cx="554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Aprofundare</a:t>
            </a:r>
            <a:r>
              <a:rPr lang="en-US" dirty="0"/>
              <a:t> MIT App Inventor</a:t>
            </a:r>
          </a:p>
        </p:txBody>
      </p:sp>
    </p:spTree>
    <p:extLst>
      <p:ext uri="{BB962C8B-B14F-4D97-AF65-F5344CB8AC3E}">
        <p14:creationId xmlns:p14="http://schemas.microsoft.com/office/powerpoint/2010/main" val="233745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785F24-B8DA-4B9F-9308-AD6479D48A96}"/>
              </a:ext>
            </a:extLst>
          </p:cNvPr>
          <p:cNvSpPr txBox="1"/>
          <p:nvPr/>
        </p:nvSpPr>
        <p:spPr>
          <a:xfrm flipH="1">
            <a:off x="2759976" y="2382473"/>
            <a:ext cx="7340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V</a:t>
            </a:r>
            <a:r>
              <a:rPr lang="ro-RO" sz="4400" b="1" dirty="0">
                <a:solidFill>
                  <a:schemeClr val="accent2"/>
                </a:solidFill>
              </a:rPr>
              <a:t>ă</a:t>
            </a:r>
            <a:r>
              <a:rPr lang="en-US" sz="4400" b="1" dirty="0">
                <a:solidFill>
                  <a:schemeClr val="accent2"/>
                </a:solidFill>
              </a:rPr>
              <a:t> </a:t>
            </a:r>
            <a:r>
              <a:rPr lang="en-US" sz="4400" b="1" dirty="0" err="1">
                <a:solidFill>
                  <a:schemeClr val="accent2"/>
                </a:solidFill>
              </a:rPr>
              <a:t>mul</a:t>
            </a:r>
            <a:r>
              <a:rPr lang="ro-RO" sz="4400" b="1" dirty="0">
                <a:solidFill>
                  <a:schemeClr val="accent2"/>
                </a:solidFill>
              </a:rPr>
              <a:t>ț</a:t>
            </a:r>
            <a:r>
              <a:rPr lang="en-US" sz="4400" b="1" dirty="0" err="1">
                <a:solidFill>
                  <a:schemeClr val="accent2"/>
                </a:solidFill>
              </a:rPr>
              <a:t>umesc</a:t>
            </a:r>
            <a:r>
              <a:rPr lang="en-US" sz="4400" b="1" dirty="0">
                <a:solidFill>
                  <a:schemeClr val="accent2"/>
                </a:solidFill>
              </a:rPr>
              <a:t> </a:t>
            </a:r>
            <a:r>
              <a:rPr lang="en-US" sz="4400" b="1" dirty="0" err="1">
                <a:solidFill>
                  <a:schemeClr val="accent2"/>
                </a:solidFill>
              </a:rPr>
              <a:t>pentru</a:t>
            </a:r>
            <a:r>
              <a:rPr lang="en-US" sz="4400" b="1" dirty="0">
                <a:solidFill>
                  <a:schemeClr val="accent2"/>
                </a:solidFill>
              </a:rPr>
              <a:t> </a:t>
            </a:r>
            <a:r>
              <a:rPr lang="en-US" sz="4400" b="1" dirty="0" err="1">
                <a:solidFill>
                  <a:schemeClr val="accent2"/>
                </a:solidFill>
              </a:rPr>
              <a:t>aten</a:t>
            </a:r>
            <a:r>
              <a:rPr lang="ro-RO" sz="4400" b="1" dirty="0">
                <a:solidFill>
                  <a:schemeClr val="accent2"/>
                </a:solidFill>
              </a:rPr>
              <a:t>ț</a:t>
            </a:r>
            <a:r>
              <a:rPr lang="en-US" sz="4400" b="1" dirty="0" err="1">
                <a:solidFill>
                  <a:schemeClr val="accent2"/>
                </a:solidFill>
              </a:rPr>
              <a:t>ie</a:t>
            </a:r>
            <a:r>
              <a:rPr lang="en-US" sz="4400" b="1" dirty="0">
                <a:solidFill>
                  <a:schemeClr val="accent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32166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1. </a:t>
            </a:r>
            <a:r>
              <a:rPr lang="en-US" sz="4400" dirty="0" err="1"/>
              <a:t>Scop</a:t>
            </a:r>
            <a:endParaRPr lang="en-US"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23810-0390-4CBA-9AA2-2E75D43E8CAE}"/>
              </a:ext>
            </a:extLst>
          </p:cNvPr>
          <p:cNvSpPr txBox="1"/>
          <p:nvPr/>
        </p:nvSpPr>
        <p:spPr>
          <a:xfrm>
            <a:off x="1216241" y="2219418"/>
            <a:ext cx="554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</a:t>
            </a:r>
            <a:r>
              <a:rPr lang="ro-RO" dirty="0"/>
              <a:t>ș</a:t>
            </a:r>
            <a:r>
              <a:rPr lang="en-US" dirty="0" err="1"/>
              <a:t>ina</a:t>
            </a:r>
            <a:r>
              <a:rPr lang="en-US" dirty="0"/>
              <a:t> </a:t>
            </a:r>
            <a:r>
              <a:rPr lang="en-US" dirty="0" err="1"/>
              <a:t>controlat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intermediul</a:t>
            </a:r>
            <a:r>
              <a:rPr lang="en-US" dirty="0"/>
              <a:t> </a:t>
            </a:r>
            <a:r>
              <a:rPr lang="en-US" dirty="0" err="1"/>
              <a:t>telefonului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40827-E155-4D10-AEFF-3622AB36FF57}"/>
              </a:ext>
            </a:extLst>
          </p:cNvPr>
          <p:cNvSpPr txBox="1"/>
          <p:nvPr/>
        </p:nvSpPr>
        <p:spPr>
          <a:xfrm>
            <a:off x="1216241" y="2588750"/>
            <a:ext cx="554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ionalit</a:t>
            </a:r>
            <a:r>
              <a:rPr lang="ro-RO" dirty="0"/>
              <a:t>ăț</a:t>
            </a:r>
            <a:r>
              <a:rPr lang="en-US" dirty="0"/>
              <a:t>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44CEC9-CE1B-4650-B958-27AC1C342CD5}"/>
              </a:ext>
            </a:extLst>
          </p:cNvPr>
          <p:cNvSpPr txBox="1"/>
          <p:nvPr/>
        </p:nvSpPr>
        <p:spPr>
          <a:xfrm>
            <a:off x="2087393" y="3687596"/>
            <a:ext cx="5548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Control </a:t>
            </a:r>
            <a:r>
              <a:rPr lang="en-US" sz="1600" dirty="0" err="1"/>
              <a:t>direc</a:t>
            </a:r>
            <a:r>
              <a:rPr lang="ro-RO" sz="1600" dirty="0"/>
              <a:t>ț</a:t>
            </a:r>
            <a:r>
              <a:rPr lang="en-US" sz="1600" dirty="0" err="1"/>
              <a:t>ie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294DA-DC52-4068-8298-42D2B511FEB1}"/>
              </a:ext>
            </a:extLst>
          </p:cNvPr>
          <p:cNvSpPr txBox="1"/>
          <p:nvPr/>
        </p:nvSpPr>
        <p:spPr>
          <a:xfrm>
            <a:off x="2087393" y="4036137"/>
            <a:ext cx="5548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Control </a:t>
            </a:r>
            <a:r>
              <a:rPr lang="en-US" sz="1600" dirty="0" err="1"/>
              <a:t>vitez</a:t>
            </a:r>
            <a:r>
              <a:rPr lang="ro-RO" sz="1600" dirty="0"/>
              <a:t>ă</a:t>
            </a:r>
            <a:r>
              <a:rPr lang="en-US" sz="1600" dirty="0"/>
              <a:t> de </a:t>
            </a:r>
            <a:r>
              <a:rPr lang="en-US" sz="1600" dirty="0" err="1"/>
              <a:t>deplasare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524A29-5CD2-48A6-846B-D9F2417EDF7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267" y="2677051"/>
            <a:ext cx="3638550" cy="2422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0DB4C3-8B16-4EC0-B247-7DE53E94C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079" y="3059668"/>
            <a:ext cx="1026795" cy="543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CE803F-3912-473D-897D-C4CD51E51278}"/>
              </a:ext>
            </a:extLst>
          </p:cNvPr>
          <p:cNvSpPr txBox="1"/>
          <p:nvPr/>
        </p:nvSpPr>
        <p:spPr>
          <a:xfrm>
            <a:off x="1617273" y="2981673"/>
            <a:ext cx="554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Control de la </a:t>
            </a:r>
            <a:r>
              <a:rPr lang="en-US" dirty="0" err="1"/>
              <a:t>distan</a:t>
            </a:r>
            <a:r>
              <a:rPr lang="ro-RO" dirty="0"/>
              <a:t>ță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856CB-D877-4446-B047-307360B7FDDC}"/>
              </a:ext>
            </a:extLst>
          </p:cNvPr>
          <p:cNvSpPr txBox="1"/>
          <p:nvPr/>
        </p:nvSpPr>
        <p:spPr>
          <a:xfrm>
            <a:off x="2087392" y="3322863"/>
            <a:ext cx="5548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Conexiune</a:t>
            </a:r>
            <a:r>
              <a:rPr lang="en-US" sz="1600" dirty="0"/>
              <a:t> Bluetooth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496D6-4832-4F61-97A3-55A1703A3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624" y="2404084"/>
            <a:ext cx="944132" cy="17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3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sz="4000" dirty="0"/>
              <a:t>– </a:t>
            </a:r>
            <a:r>
              <a:rPr lang="en-US" sz="4000" dirty="0" err="1"/>
              <a:t>Conexiune</a:t>
            </a:r>
            <a:r>
              <a:rPr lang="en-US" sz="4000" dirty="0"/>
              <a:t> Bluetooth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6D194-4DFC-4B3D-B05E-F8AAF8C82562}"/>
              </a:ext>
            </a:extLst>
          </p:cNvPr>
          <p:cNvSpPr txBox="1"/>
          <p:nvPr/>
        </p:nvSpPr>
        <p:spPr>
          <a:xfrm>
            <a:off x="1300294" y="2181138"/>
            <a:ext cx="365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Placa</a:t>
            </a:r>
            <a:r>
              <a:rPr lang="en-US" b="1" dirty="0"/>
              <a:t> de </a:t>
            </a:r>
            <a:r>
              <a:rPr lang="en-US" b="1" dirty="0" err="1"/>
              <a:t>dezvoltare</a:t>
            </a:r>
            <a:r>
              <a:rPr lang="en-US" b="1" dirty="0"/>
              <a:t> Arduino Uno</a:t>
            </a:r>
          </a:p>
        </p:txBody>
      </p:sp>
      <p:pic>
        <p:nvPicPr>
          <p:cNvPr id="15" name="Picture 14" descr="Imagini pentru arduino uno">
            <a:extLst>
              <a:ext uri="{FF2B5EF4-FFF2-40B4-BE49-F238E27FC236}">
                <a16:creationId xmlns:a16="http://schemas.microsoft.com/office/drawing/2014/main" id="{D3B58A31-F112-48AD-9E1A-E608030CD4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14" y="1827435"/>
            <a:ext cx="233362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A48A52-1456-4216-ABB5-F4DBD808AA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283" y="2573020"/>
            <a:ext cx="1757045" cy="8559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D5813A-DF00-47FF-8195-E026523CEF12}"/>
              </a:ext>
            </a:extLst>
          </p:cNvPr>
          <p:cNvSpPr txBox="1"/>
          <p:nvPr/>
        </p:nvSpPr>
        <p:spPr>
          <a:xfrm>
            <a:off x="5773081" y="4730346"/>
            <a:ext cx="313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Microcontroller ATmega328 (RISC)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CCF9DC-EF61-4F41-89F6-76401F1D0FA3}"/>
              </a:ext>
            </a:extLst>
          </p:cNvPr>
          <p:cNvSpPr txBox="1"/>
          <p:nvPr/>
        </p:nvSpPr>
        <p:spPr>
          <a:xfrm>
            <a:off x="5786483" y="5099678"/>
            <a:ext cx="4128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- 14 </a:t>
            </a:r>
            <a:r>
              <a:rPr lang="en-US" sz="1600" dirty="0" err="1"/>
              <a:t>pini</a:t>
            </a:r>
            <a:r>
              <a:rPr lang="en-US" sz="1600" dirty="0"/>
              <a:t> I/O </a:t>
            </a:r>
            <a:r>
              <a:rPr lang="en-US" sz="1600" dirty="0" err="1"/>
              <a:t>digitali</a:t>
            </a:r>
            <a:r>
              <a:rPr lang="en-US" sz="1600" dirty="0"/>
              <a:t> (6 permit </a:t>
            </a:r>
            <a:r>
              <a:rPr lang="en-US" sz="1600" dirty="0" err="1"/>
              <a:t>iesiri</a:t>
            </a:r>
            <a:r>
              <a:rPr lang="en-US" sz="1600" dirty="0"/>
              <a:t> de tip PWM)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0CD1C0-5FF2-41A1-9A3C-C36C364AEABE}"/>
              </a:ext>
            </a:extLst>
          </p:cNvPr>
          <p:cNvSpPr txBox="1"/>
          <p:nvPr/>
        </p:nvSpPr>
        <p:spPr>
          <a:xfrm>
            <a:off x="5786483" y="5469010"/>
            <a:ext cx="1763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- 6 </a:t>
            </a:r>
            <a:r>
              <a:rPr lang="en-US" sz="1600" dirty="0" err="1"/>
              <a:t>pini</a:t>
            </a:r>
            <a:r>
              <a:rPr lang="en-US" sz="1600" dirty="0"/>
              <a:t> IN </a:t>
            </a:r>
            <a:r>
              <a:rPr lang="en-US" sz="1600" dirty="0" err="1"/>
              <a:t>analogici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40FEB3-EF57-43F6-BF1D-CD262D759A2D}"/>
              </a:ext>
            </a:extLst>
          </p:cNvPr>
          <p:cNvSpPr txBox="1"/>
          <p:nvPr/>
        </p:nvSpPr>
        <p:spPr>
          <a:xfrm>
            <a:off x="5786483" y="5849090"/>
            <a:ext cx="1030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Port USB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3C2B20-1955-4248-A1E2-7330F4BC0816}"/>
              </a:ext>
            </a:extLst>
          </p:cNvPr>
          <p:cNvSpPr txBox="1"/>
          <p:nvPr/>
        </p:nvSpPr>
        <p:spPr>
          <a:xfrm>
            <a:off x="5316033" y="4003144"/>
            <a:ext cx="14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Caracteristici</a:t>
            </a:r>
            <a:r>
              <a:rPr lang="en-US" dirty="0"/>
              <a:t>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F73ACB-30A2-44ED-816E-4697767DD54D}"/>
              </a:ext>
            </a:extLst>
          </p:cNvPr>
          <p:cNvCxnSpPr>
            <a:cxnSpLocks/>
          </p:cNvCxnSpPr>
          <p:nvPr/>
        </p:nvCxnSpPr>
        <p:spPr>
          <a:xfrm>
            <a:off x="4907280" y="2103120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E57EB7-B59E-4692-AA6E-5D8A07704C1B}"/>
              </a:ext>
            </a:extLst>
          </p:cNvPr>
          <p:cNvSpPr txBox="1"/>
          <p:nvPr/>
        </p:nvSpPr>
        <p:spPr>
          <a:xfrm>
            <a:off x="5773081" y="4383938"/>
            <a:ext cx="2757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</a:t>
            </a:r>
            <a:r>
              <a:rPr lang="en-US" sz="1600" dirty="0" err="1"/>
              <a:t>Unitate</a:t>
            </a:r>
            <a:r>
              <a:rPr lang="en-US" sz="1600" dirty="0"/>
              <a:t> central</a:t>
            </a:r>
            <a:r>
              <a:rPr lang="ro-RO" sz="1600" dirty="0"/>
              <a:t>ă</a:t>
            </a:r>
            <a:r>
              <a:rPr lang="en-US" sz="1600" dirty="0"/>
              <a:t> de </a:t>
            </a:r>
            <a:r>
              <a:rPr lang="en-US" sz="1600" dirty="0" err="1"/>
              <a:t>procesare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9175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sz="4000" dirty="0"/>
              <a:t>– </a:t>
            </a:r>
            <a:r>
              <a:rPr lang="en-US" sz="4000" dirty="0" err="1"/>
              <a:t>Conexiune</a:t>
            </a:r>
            <a:r>
              <a:rPr lang="en-US" sz="4000" dirty="0"/>
              <a:t> Bluetooth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6D194-4DFC-4B3D-B05E-F8AAF8C82562}"/>
              </a:ext>
            </a:extLst>
          </p:cNvPr>
          <p:cNvSpPr txBox="1"/>
          <p:nvPr/>
        </p:nvSpPr>
        <p:spPr>
          <a:xfrm>
            <a:off x="1300294" y="2181138"/>
            <a:ext cx="365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Placa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r>
              <a:rPr lang="en-US" dirty="0"/>
              <a:t> Arduino Uno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11F4C-4F14-4A44-9767-486F93C30F1B}"/>
              </a:ext>
            </a:extLst>
          </p:cNvPr>
          <p:cNvSpPr txBox="1"/>
          <p:nvPr/>
        </p:nvSpPr>
        <p:spPr>
          <a:xfrm>
            <a:off x="1300294" y="2624916"/>
            <a:ext cx="273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Modul Bluetooth HC-05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F73ACB-30A2-44ED-816E-4697767DD54D}"/>
              </a:ext>
            </a:extLst>
          </p:cNvPr>
          <p:cNvCxnSpPr>
            <a:cxnSpLocks/>
          </p:cNvCxnSpPr>
          <p:nvPr/>
        </p:nvCxnSpPr>
        <p:spPr>
          <a:xfrm>
            <a:off x="4907280" y="2103120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3A88FDA-736F-4231-B455-6D5B680568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70" y="2040255"/>
            <a:ext cx="1485900" cy="20440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55D05B1-11A9-4B68-BF0A-47940C7D000F}"/>
              </a:ext>
            </a:extLst>
          </p:cNvPr>
          <p:cNvSpPr txBox="1"/>
          <p:nvPr/>
        </p:nvSpPr>
        <p:spPr>
          <a:xfrm>
            <a:off x="5773081" y="4730346"/>
            <a:ext cx="305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- 2 </a:t>
            </a:r>
            <a:r>
              <a:rPr lang="en-US" dirty="0" err="1"/>
              <a:t>pini</a:t>
            </a:r>
            <a:r>
              <a:rPr lang="en-US" dirty="0"/>
              <a:t> </a:t>
            </a:r>
            <a:r>
              <a:rPr lang="en-US" dirty="0" err="1"/>
              <a:t>alimentare</a:t>
            </a:r>
            <a:r>
              <a:rPr lang="en-US" dirty="0"/>
              <a:t>: GND </a:t>
            </a:r>
            <a:r>
              <a:rPr lang="en-US" dirty="0" err="1"/>
              <a:t>si</a:t>
            </a:r>
            <a:r>
              <a:rPr lang="en-US" dirty="0"/>
              <a:t> +5V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872FBC-CFF1-4E28-BFB6-DD415C6D95CC}"/>
              </a:ext>
            </a:extLst>
          </p:cNvPr>
          <p:cNvSpPr txBox="1"/>
          <p:nvPr/>
        </p:nvSpPr>
        <p:spPr>
          <a:xfrm>
            <a:off x="5786483" y="5099678"/>
            <a:ext cx="380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- 2 </a:t>
            </a:r>
            <a:r>
              <a:rPr lang="en-US" dirty="0" err="1"/>
              <a:t>pini</a:t>
            </a:r>
            <a:r>
              <a:rPr lang="en-US" dirty="0"/>
              <a:t> </a:t>
            </a:r>
            <a:r>
              <a:rPr lang="en-US" dirty="0" err="1"/>
              <a:t>interfa</a:t>
            </a:r>
            <a:r>
              <a:rPr lang="ro-RO" dirty="0"/>
              <a:t>ț</a:t>
            </a:r>
            <a:r>
              <a:rPr lang="en-US" dirty="0"/>
              <a:t>a serial</a:t>
            </a:r>
            <a:r>
              <a:rPr lang="ro-RO" dirty="0"/>
              <a:t>ă</a:t>
            </a:r>
            <a:r>
              <a:rPr lang="en-US" dirty="0"/>
              <a:t>: RX </a:t>
            </a:r>
            <a:r>
              <a:rPr lang="en-US" dirty="0" err="1"/>
              <a:t>si</a:t>
            </a:r>
            <a:r>
              <a:rPr lang="en-US" dirty="0"/>
              <a:t> TX (3.3V)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43184-D270-4EA5-95D2-B792923CA461}"/>
              </a:ext>
            </a:extLst>
          </p:cNvPr>
          <p:cNvSpPr txBox="1"/>
          <p:nvPr/>
        </p:nvSpPr>
        <p:spPr>
          <a:xfrm>
            <a:off x="5786483" y="5469010"/>
            <a:ext cx="234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Interfa</a:t>
            </a:r>
            <a:r>
              <a:rPr lang="ro-RO" dirty="0"/>
              <a:t>ț</a:t>
            </a:r>
            <a:r>
              <a:rPr lang="en-US" dirty="0"/>
              <a:t>a serial</a:t>
            </a:r>
            <a:r>
              <a:rPr lang="ro-RO" dirty="0"/>
              <a:t>ă</a:t>
            </a:r>
            <a:r>
              <a:rPr lang="en-US" dirty="0"/>
              <a:t> UART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7A9872-828A-4F98-BDB1-4202C6DC6D1D}"/>
              </a:ext>
            </a:extLst>
          </p:cNvPr>
          <p:cNvSpPr txBox="1"/>
          <p:nvPr/>
        </p:nvSpPr>
        <p:spPr>
          <a:xfrm>
            <a:off x="5316033" y="4003144"/>
            <a:ext cx="14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Caracteristici</a:t>
            </a:r>
            <a:r>
              <a:rPr lang="en-US" dirty="0"/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797DD3-EE96-4F7D-B202-8BEF52E2A32D}"/>
              </a:ext>
            </a:extLst>
          </p:cNvPr>
          <p:cNvSpPr txBox="1"/>
          <p:nvPr/>
        </p:nvSpPr>
        <p:spPr>
          <a:xfrm>
            <a:off x="5773081" y="4383938"/>
            <a:ext cx="335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controlul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Bluetooth</a:t>
            </a:r>
          </a:p>
        </p:txBody>
      </p:sp>
    </p:spTree>
    <p:extLst>
      <p:ext uri="{BB962C8B-B14F-4D97-AF65-F5344CB8AC3E}">
        <p14:creationId xmlns:p14="http://schemas.microsoft.com/office/powerpoint/2010/main" val="2035986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sz="4000" dirty="0"/>
              <a:t>– </a:t>
            </a:r>
            <a:r>
              <a:rPr lang="en-US" sz="4000" dirty="0" err="1"/>
              <a:t>Conexiune</a:t>
            </a:r>
            <a:r>
              <a:rPr lang="en-US" sz="4000" dirty="0"/>
              <a:t> Bluetooth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06D194-4DFC-4B3D-B05E-F8AAF8C82562}"/>
              </a:ext>
            </a:extLst>
          </p:cNvPr>
          <p:cNvSpPr txBox="1"/>
          <p:nvPr/>
        </p:nvSpPr>
        <p:spPr>
          <a:xfrm>
            <a:off x="1300294" y="2181138"/>
            <a:ext cx="365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Placa</a:t>
            </a:r>
            <a:r>
              <a:rPr lang="en-US" dirty="0"/>
              <a:t> de </a:t>
            </a:r>
            <a:r>
              <a:rPr lang="en-US" dirty="0" err="1"/>
              <a:t>dezvoltare</a:t>
            </a:r>
            <a:r>
              <a:rPr lang="en-US" dirty="0"/>
              <a:t> Arduino Uno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11F4C-4F14-4A44-9767-486F93C30F1B}"/>
              </a:ext>
            </a:extLst>
          </p:cNvPr>
          <p:cNvSpPr txBox="1"/>
          <p:nvPr/>
        </p:nvSpPr>
        <p:spPr>
          <a:xfrm>
            <a:off x="1300294" y="2624916"/>
            <a:ext cx="2697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Modul Bluetooth HC-05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F73ACB-30A2-44ED-816E-4697767DD54D}"/>
              </a:ext>
            </a:extLst>
          </p:cNvPr>
          <p:cNvCxnSpPr>
            <a:cxnSpLocks/>
          </p:cNvCxnSpPr>
          <p:nvPr/>
        </p:nvCxnSpPr>
        <p:spPr>
          <a:xfrm>
            <a:off x="4907280" y="2103120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5D05B1-11A9-4B68-BF0A-47940C7D000F}"/>
              </a:ext>
            </a:extLst>
          </p:cNvPr>
          <p:cNvSpPr txBox="1"/>
          <p:nvPr/>
        </p:nvSpPr>
        <p:spPr>
          <a:xfrm>
            <a:off x="5773081" y="4730346"/>
            <a:ext cx="280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HV – pin IN </a:t>
            </a:r>
            <a:r>
              <a:rPr lang="ro-RO" dirty="0"/>
              <a:t>î</a:t>
            </a:r>
            <a:r>
              <a:rPr lang="en-US" dirty="0" err="1"/>
              <a:t>nalt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tensiune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872FBC-CFF1-4E28-BFB6-DD415C6D95CC}"/>
              </a:ext>
            </a:extLst>
          </p:cNvPr>
          <p:cNvSpPr txBox="1"/>
          <p:nvPr/>
        </p:nvSpPr>
        <p:spPr>
          <a:xfrm>
            <a:off x="5786483" y="5099678"/>
            <a:ext cx="270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LV – pin IN </a:t>
            </a:r>
            <a:r>
              <a:rPr lang="en-US" dirty="0" err="1"/>
              <a:t>joas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tensiune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43184-D270-4EA5-95D2-B792923CA461}"/>
              </a:ext>
            </a:extLst>
          </p:cNvPr>
          <p:cNvSpPr txBox="1"/>
          <p:nvPr/>
        </p:nvSpPr>
        <p:spPr>
          <a:xfrm>
            <a:off x="5786483" y="5469010"/>
            <a:ext cx="295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HVx</a:t>
            </a:r>
            <a:r>
              <a:rPr lang="en-US" dirty="0"/>
              <a:t> – </a:t>
            </a:r>
            <a:r>
              <a:rPr lang="en-US" dirty="0" err="1"/>
              <a:t>canale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nalt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tensiune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37123E-0A28-4695-BE84-C648419C09D8}"/>
              </a:ext>
            </a:extLst>
          </p:cNvPr>
          <p:cNvSpPr txBox="1"/>
          <p:nvPr/>
        </p:nvSpPr>
        <p:spPr>
          <a:xfrm>
            <a:off x="5786483" y="5849090"/>
            <a:ext cx="285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LVx</a:t>
            </a:r>
            <a:r>
              <a:rPr lang="en-US" dirty="0"/>
              <a:t> – </a:t>
            </a:r>
            <a:r>
              <a:rPr lang="en-US" dirty="0" err="1"/>
              <a:t>canale</a:t>
            </a:r>
            <a:r>
              <a:rPr lang="en-US" dirty="0"/>
              <a:t> </a:t>
            </a:r>
            <a:r>
              <a:rPr lang="en-US" dirty="0" err="1"/>
              <a:t>joas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tensiune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7A9872-828A-4F98-BDB1-4202C6DC6D1D}"/>
              </a:ext>
            </a:extLst>
          </p:cNvPr>
          <p:cNvSpPr txBox="1"/>
          <p:nvPr/>
        </p:nvSpPr>
        <p:spPr>
          <a:xfrm>
            <a:off x="5316033" y="4003144"/>
            <a:ext cx="14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Caracteristici</a:t>
            </a:r>
            <a:r>
              <a:rPr lang="en-US" dirty="0"/>
              <a:t>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797DD3-EE96-4F7D-B202-8BEF52E2A32D}"/>
              </a:ext>
            </a:extLst>
          </p:cNvPr>
          <p:cNvSpPr txBox="1"/>
          <p:nvPr/>
        </p:nvSpPr>
        <p:spPr>
          <a:xfrm>
            <a:off x="5773081" y="4383938"/>
            <a:ext cx="470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conversia</a:t>
            </a:r>
            <a:r>
              <a:rPr lang="en-US" dirty="0"/>
              <a:t> 5V (Arduino) -&gt; 3.3V (HC-05)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F9442B-CC79-441E-8F11-4C843C15D03B}"/>
              </a:ext>
            </a:extLst>
          </p:cNvPr>
          <p:cNvSpPr txBox="1"/>
          <p:nvPr/>
        </p:nvSpPr>
        <p:spPr>
          <a:xfrm>
            <a:off x="1300294" y="3059668"/>
            <a:ext cx="243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Convertor </a:t>
            </a:r>
            <a:r>
              <a:rPr lang="en-US" b="1" dirty="0" err="1"/>
              <a:t>nivel</a:t>
            </a:r>
            <a:r>
              <a:rPr lang="en-US" b="1" dirty="0"/>
              <a:t> logic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06CCF8-1A00-4DA2-99CA-A301AEC8CE2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28" y="2117440"/>
            <a:ext cx="1876425" cy="162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7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sz="4000" dirty="0"/>
              <a:t>– </a:t>
            </a:r>
            <a:r>
              <a:rPr lang="en-US" sz="4000" dirty="0" err="1"/>
              <a:t>Conexiune</a:t>
            </a:r>
            <a:r>
              <a:rPr lang="en-US" sz="4000" dirty="0"/>
              <a:t> Bluetooth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335DF-E5A5-4169-9ACE-999A4DD4AB05}"/>
              </a:ext>
            </a:extLst>
          </p:cNvPr>
          <p:cNvSpPr txBox="1"/>
          <p:nvPr/>
        </p:nvSpPr>
        <p:spPr>
          <a:xfrm>
            <a:off x="1163134" y="1960158"/>
            <a:ext cx="22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Schem</a:t>
            </a:r>
            <a:r>
              <a:rPr lang="ro-RO" b="1" dirty="0"/>
              <a:t>ă</a:t>
            </a:r>
            <a:r>
              <a:rPr lang="en-US" b="1" dirty="0"/>
              <a:t> de </a:t>
            </a:r>
            <a:r>
              <a:rPr lang="en-US" b="1" dirty="0" err="1"/>
              <a:t>conectare</a:t>
            </a:r>
            <a:endParaRPr lang="en-US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5CA9C7-D41E-484F-8A75-8A18FACCC5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34" y="2873432"/>
            <a:ext cx="5256709" cy="207055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697685-B01B-42E3-AECF-77E4A9632361}"/>
              </a:ext>
            </a:extLst>
          </p:cNvPr>
          <p:cNvCxnSpPr>
            <a:cxnSpLocks/>
          </p:cNvCxnSpPr>
          <p:nvPr/>
        </p:nvCxnSpPr>
        <p:spPr>
          <a:xfrm>
            <a:off x="6488430" y="2112645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1EB93D-3E9E-494B-AF59-23EC6AB79838}"/>
              </a:ext>
            </a:extLst>
          </p:cNvPr>
          <p:cNvSpPr txBox="1"/>
          <p:nvPr/>
        </p:nvSpPr>
        <p:spPr>
          <a:xfrm>
            <a:off x="6699801" y="194509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Func</a:t>
            </a:r>
            <a:r>
              <a:rPr lang="ro-RO" b="1" dirty="0"/>
              <a:t>ț</a:t>
            </a:r>
            <a:r>
              <a:rPr lang="en-US" b="1" dirty="0"/>
              <a:t>ii</a:t>
            </a:r>
            <a:r>
              <a:rPr lang="en-US" dirty="0"/>
              <a:t> 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87C8B-CE53-47F6-9D80-2A09B968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99" y="2484391"/>
            <a:ext cx="3314700" cy="438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E375D-9469-4774-8BD8-13CA779A3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812" y="2922541"/>
            <a:ext cx="24669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dirty="0"/>
              <a:t>– </a:t>
            </a:r>
            <a:r>
              <a:rPr lang="en-US" sz="4000" dirty="0"/>
              <a:t>Control </a:t>
            </a:r>
            <a:r>
              <a:rPr lang="en-US" sz="4000" dirty="0" err="1"/>
              <a:t>motoare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E4B41-5C75-4F96-8CDF-03018DB8851F}"/>
              </a:ext>
            </a:extLst>
          </p:cNvPr>
          <p:cNvSpPr txBox="1"/>
          <p:nvPr/>
        </p:nvSpPr>
        <p:spPr>
          <a:xfrm>
            <a:off x="1300294" y="2181138"/>
            <a:ext cx="14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Motor DC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DF1F37-2574-4D84-AB6A-7AC3EC02A9AA}"/>
              </a:ext>
            </a:extLst>
          </p:cNvPr>
          <p:cNvCxnSpPr>
            <a:cxnSpLocks/>
          </p:cNvCxnSpPr>
          <p:nvPr/>
        </p:nvCxnSpPr>
        <p:spPr>
          <a:xfrm>
            <a:off x="4907280" y="2103120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5F2619-937B-455C-B2D6-CBE81E7224DD}"/>
              </a:ext>
            </a:extLst>
          </p:cNvPr>
          <p:cNvSpPr txBox="1"/>
          <p:nvPr/>
        </p:nvSpPr>
        <p:spPr>
          <a:xfrm>
            <a:off x="5773081" y="4730346"/>
            <a:ext cx="402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PHASE – Control </a:t>
            </a:r>
            <a:r>
              <a:rPr lang="en-US" dirty="0" err="1"/>
              <a:t>direc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nainte</a:t>
            </a:r>
            <a:r>
              <a:rPr lang="en-US" dirty="0"/>
              <a:t>/</a:t>
            </a:r>
            <a:r>
              <a:rPr lang="ro-RO" dirty="0" err="1"/>
              <a:t>î</a:t>
            </a:r>
            <a:r>
              <a:rPr lang="en-US" dirty="0" err="1"/>
              <a:t>napoi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BE1F39-EE3A-441E-8E8B-AAF289965841}"/>
              </a:ext>
            </a:extLst>
          </p:cNvPr>
          <p:cNvSpPr txBox="1"/>
          <p:nvPr/>
        </p:nvSpPr>
        <p:spPr>
          <a:xfrm>
            <a:off x="5786483" y="5099678"/>
            <a:ext cx="351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ENABLE – Control </a:t>
            </a:r>
            <a:r>
              <a:rPr lang="en-US" dirty="0" err="1"/>
              <a:t>vitez</a:t>
            </a:r>
            <a:r>
              <a:rPr lang="ro-RO" dirty="0"/>
              <a:t>ă</a:t>
            </a:r>
            <a:r>
              <a:rPr lang="en-US" dirty="0"/>
              <a:t> de </a:t>
            </a:r>
            <a:r>
              <a:rPr lang="en-US" dirty="0" err="1"/>
              <a:t>rota</a:t>
            </a:r>
            <a:r>
              <a:rPr lang="ro-RO" dirty="0"/>
              <a:t>ți</a:t>
            </a:r>
            <a:r>
              <a:rPr lang="en-US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23EFC8-E637-4EE6-A2C4-6887110F1C78}"/>
              </a:ext>
            </a:extLst>
          </p:cNvPr>
          <p:cNvSpPr txBox="1"/>
          <p:nvPr/>
        </p:nvSpPr>
        <p:spPr>
          <a:xfrm>
            <a:off x="5316033" y="4003144"/>
            <a:ext cx="145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Caracteristici</a:t>
            </a:r>
            <a:r>
              <a:rPr lang="en-US" dirty="0"/>
              <a:t>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F3E182-4745-4EF0-A7E6-6D70AEAB13C8}"/>
              </a:ext>
            </a:extLst>
          </p:cNvPr>
          <p:cNvSpPr txBox="1"/>
          <p:nvPr/>
        </p:nvSpPr>
        <p:spPr>
          <a:xfrm>
            <a:off x="5773081" y="4383938"/>
            <a:ext cx="4387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Asigur</a:t>
            </a:r>
            <a:r>
              <a:rPr lang="ro-RO" dirty="0"/>
              <a:t>ă</a:t>
            </a:r>
            <a:r>
              <a:rPr lang="en-US" dirty="0"/>
              <a:t> </a:t>
            </a:r>
            <a:r>
              <a:rPr lang="en-US" dirty="0" err="1"/>
              <a:t>deplasarea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nainte</a:t>
            </a:r>
            <a:r>
              <a:rPr lang="en-US" dirty="0"/>
              <a:t>/</a:t>
            </a:r>
            <a:r>
              <a:rPr lang="ro-RO" dirty="0" err="1"/>
              <a:t>î</a:t>
            </a:r>
            <a:r>
              <a:rPr lang="en-US" dirty="0" err="1"/>
              <a:t>napoi</a:t>
            </a:r>
            <a:r>
              <a:rPr lang="en-US" dirty="0"/>
              <a:t> a ma</a:t>
            </a:r>
            <a:r>
              <a:rPr lang="ro-RO" dirty="0"/>
              <a:t>ș</a:t>
            </a:r>
            <a:r>
              <a:rPr lang="en-US" dirty="0" err="1"/>
              <a:t>inii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5FAAC-D908-41C3-9ACA-100293A332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081" y="2465439"/>
            <a:ext cx="1543050" cy="809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5844E9-C80E-46A2-9AB4-B64D6FD02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78" y="2280927"/>
            <a:ext cx="1449991" cy="11478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25FAFE-B6BA-43F7-81AF-0FE1011B6929}"/>
              </a:ext>
            </a:extLst>
          </p:cNvPr>
          <p:cNvSpPr txBox="1"/>
          <p:nvPr/>
        </p:nvSpPr>
        <p:spPr>
          <a:xfrm>
            <a:off x="5888630" y="1910634"/>
            <a:ext cx="21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de CC cu </a:t>
            </a:r>
            <a:r>
              <a:rPr lang="en-US" dirty="0" err="1"/>
              <a:t>perii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7E56A4-D9A7-4E55-9EA4-F55CE625C22F}"/>
              </a:ext>
            </a:extLst>
          </p:cNvPr>
          <p:cNvSpPr txBox="1"/>
          <p:nvPr/>
        </p:nvSpPr>
        <p:spPr>
          <a:xfrm>
            <a:off x="9369165" y="1918454"/>
            <a:ext cx="167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Driver DRV8838</a:t>
            </a:r>
          </a:p>
        </p:txBody>
      </p:sp>
    </p:spTree>
    <p:extLst>
      <p:ext uri="{BB962C8B-B14F-4D97-AF65-F5344CB8AC3E}">
        <p14:creationId xmlns:p14="http://schemas.microsoft.com/office/powerpoint/2010/main" val="3873149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687877-4DB1-4D60-8D5B-9B04C299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2. Control de la </a:t>
            </a:r>
            <a:r>
              <a:rPr lang="en-US" sz="4400" dirty="0" err="1"/>
              <a:t>distan</a:t>
            </a:r>
            <a:r>
              <a:rPr lang="ro-RO" sz="4400" dirty="0"/>
              <a:t>ță</a:t>
            </a:r>
            <a:r>
              <a:rPr lang="en-US" sz="4400" dirty="0"/>
              <a:t> </a:t>
            </a:r>
            <a:r>
              <a:rPr lang="en-US" dirty="0"/>
              <a:t>– </a:t>
            </a:r>
            <a:r>
              <a:rPr lang="en-US" sz="4000" dirty="0"/>
              <a:t>Control </a:t>
            </a:r>
            <a:r>
              <a:rPr lang="en-US" sz="4000" dirty="0" err="1"/>
              <a:t>motoare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5E4B41-5C75-4F96-8CDF-03018DB8851F}"/>
              </a:ext>
            </a:extLst>
          </p:cNvPr>
          <p:cNvSpPr txBox="1"/>
          <p:nvPr/>
        </p:nvSpPr>
        <p:spPr>
          <a:xfrm>
            <a:off x="1300294" y="2181138"/>
            <a:ext cx="14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Motor DC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DF1F37-2574-4D84-AB6A-7AC3EC02A9AA}"/>
              </a:ext>
            </a:extLst>
          </p:cNvPr>
          <p:cNvCxnSpPr>
            <a:cxnSpLocks/>
          </p:cNvCxnSpPr>
          <p:nvPr/>
        </p:nvCxnSpPr>
        <p:spPr>
          <a:xfrm>
            <a:off x="4907280" y="2103120"/>
            <a:ext cx="0" cy="396240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357C20-CFFE-4FA4-9F84-D684EA67120F}"/>
              </a:ext>
            </a:extLst>
          </p:cNvPr>
          <p:cNvSpPr txBox="1"/>
          <p:nvPr/>
        </p:nvSpPr>
        <p:spPr>
          <a:xfrm>
            <a:off x="5250804" y="2181138"/>
            <a:ext cx="219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 de </a:t>
            </a:r>
            <a:r>
              <a:rPr lang="en-US" dirty="0" err="1"/>
              <a:t>conectare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C879313-5008-452B-921B-A9530AC045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47" y="2757220"/>
            <a:ext cx="3800475" cy="158559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7E595F5-D49F-406F-B9B9-971F338AE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358129"/>
              </p:ext>
            </p:extLst>
          </p:nvPr>
        </p:nvGraphicFramePr>
        <p:xfrm>
          <a:off x="5947795" y="5252402"/>
          <a:ext cx="5037062" cy="5444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5692">
                  <a:extLst>
                    <a:ext uri="{9D8B030D-6E8A-4147-A177-3AD203B41FA5}">
                      <a16:colId xmlns:a16="http://schemas.microsoft.com/office/drawing/2014/main" val="3973286002"/>
                    </a:ext>
                  </a:extLst>
                </a:gridCol>
                <a:gridCol w="661484">
                  <a:extLst>
                    <a:ext uri="{9D8B030D-6E8A-4147-A177-3AD203B41FA5}">
                      <a16:colId xmlns:a16="http://schemas.microsoft.com/office/drawing/2014/main" val="1046841590"/>
                    </a:ext>
                  </a:extLst>
                </a:gridCol>
                <a:gridCol w="612001">
                  <a:extLst>
                    <a:ext uri="{9D8B030D-6E8A-4147-A177-3AD203B41FA5}">
                      <a16:colId xmlns:a16="http://schemas.microsoft.com/office/drawing/2014/main" val="2665649595"/>
                    </a:ext>
                  </a:extLst>
                </a:gridCol>
                <a:gridCol w="644990">
                  <a:extLst>
                    <a:ext uri="{9D8B030D-6E8A-4147-A177-3AD203B41FA5}">
                      <a16:colId xmlns:a16="http://schemas.microsoft.com/office/drawing/2014/main" val="1573916119"/>
                    </a:ext>
                  </a:extLst>
                </a:gridCol>
                <a:gridCol w="725187">
                  <a:extLst>
                    <a:ext uri="{9D8B030D-6E8A-4147-A177-3AD203B41FA5}">
                      <a16:colId xmlns:a16="http://schemas.microsoft.com/office/drawing/2014/main" val="3175021650"/>
                    </a:ext>
                  </a:extLst>
                </a:gridCol>
                <a:gridCol w="1837708">
                  <a:extLst>
                    <a:ext uri="{9D8B030D-6E8A-4147-A177-3AD203B41FA5}">
                      <a16:colId xmlns:a16="http://schemas.microsoft.com/office/drawing/2014/main" val="25398494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PHASE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SLEEP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OUT2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Modul de operare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93089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PWM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PWM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înainte/frână la viteza PWM%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1061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PWM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PWM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 err="1">
                          <a:effectLst/>
                        </a:rPr>
                        <a:t>înapoi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en-US" sz="1100" dirty="0" err="1">
                          <a:effectLst/>
                        </a:rPr>
                        <a:t>frână</a:t>
                      </a:r>
                      <a:r>
                        <a:rPr lang="en-US" sz="1100" dirty="0">
                          <a:effectLst/>
                        </a:rPr>
                        <a:t> la </a:t>
                      </a:r>
                      <a:r>
                        <a:rPr lang="en-US" sz="1100" dirty="0" err="1">
                          <a:effectLst/>
                        </a:rPr>
                        <a:t>viteza</a:t>
                      </a:r>
                      <a:r>
                        <a:rPr lang="en-US" sz="1100" dirty="0">
                          <a:effectLst/>
                        </a:rPr>
                        <a:t> PWM%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822388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130D733-6693-415D-8FCA-19117E66217E}"/>
              </a:ext>
            </a:extLst>
          </p:cNvPr>
          <p:cNvSpPr txBox="1"/>
          <p:nvPr/>
        </p:nvSpPr>
        <p:spPr>
          <a:xfrm>
            <a:off x="5250804" y="4733767"/>
            <a:ext cx="130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Func</a:t>
            </a:r>
            <a:r>
              <a:rPr lang="ro-RO" dirty="0"/>
              <a:t>ț</a:t>
            </a:r>
            <a:r>
              <a:rPr lang="en-US" dirty="0" err="1"/>
              <a:t>ionare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036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963</Words>
  <Application>Microsoft Office PowerPoint</Application>
  <PresentationFormat>Widescreen</PresentationFormat>
  <Paragraphs>196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Times New Roman</vt:lpstr>
      <vt:lpstr>Wingdings</vt:lpstr>
      <vt:lpstr>Retrospect</vt:lpstr>
      <vt:lpstr>Primele etape spre dezvoltarea unui sistem autonom</vt:lpstr>
      <vt:lpstr>Cuprins</vt:lpstr>
      <vt:lpstr>1. Scop</vt:lpstr>
      <vt:lpstr>2. Control de la distanță – Conexiune Bluetooth</vt:lpstr>
      <vt:lpstr>2. Control de la distanță – Conexiune Bluetooth</vt:lpstr>
      <vt:lpstr>2. Control de la distanță – Conexiune Bluetooth</vt:lpstr>
      <vt:lpstr>2. Control de la distanță – Conexiune Bluetooth</vt:lpstr>
      <vt:lpstr>2. Control de la distanță – Control motoare</vt:lpstr>
      <vt:lpstr>2. Control de la distanță – Control motoare</vt:lpstr>
      <vt:lpstr>2. Control de la distanță – Control motoare</vt:lpstr>
      <vt:lpstr>2. Control de la distanță – Control motoare</vt:lpstr>
      <vt:lpstr>2. Control de la distanță – Conexiune Bluetooth</vt:lpstr>
      <vt:lpstr>2. Control de la distanță – Aplicația Android</vt:lpstr>
      <vt:lpstr>2. Control de la distanță – Aplicatia Android</vt:lpstr>
      <vt:lpstr>2. Control de la distanță – Aplicatia Android</vt:lpstr>
      <vt:lpstr>2. Control de la distanță – Aplicatia Android</vt:lpstr>
      <vt:lpstr>2. Control de la distanță – Aplicatia Android</vt:lpstr>
      <vt:lpstr>2. Control de la distanță – Aplicatia Android</vt:lpstr>
      <vt:lpstr>2. Control de la distanță – Aplicatia Android</vt:lpstr>
      <vt:lpstr>3. Modul de urmărire linie</vt:lpstr>
      <vt:lpstr>3. Modul de urmărire linie</vt:lpstr>
      <vt:lpstr>3. Modul de urmărire linie</vt:lpstr>
      <vt:lpstr>4. Detecție obstacole</vt:lpstr>
      <vt:lpstr>4. Detecție obstacole</vt:lpstr>
      <vt:lpstr>4. Detecție obstacole</vt:lpstr>
      <vt:lpstr>5. Monitorizare alimentare</vt:lpstr>
      <vt:lpstr>6. Concluzii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Dany</dc:creator>
  <cp:lastModifiedBy>Dany</cp:lastModifiedBy>
  <cp:revision>79</cp:revision>
  <dcterms:created xsi:type="dcterms:W3CDTF">2019-07-06T16:37:24Z</dcterms:created>
  <dcterms:modified xsi:type="dcterms:W3CDTF">2019-07-09T05:16:47Z</dcterms:modified>
</cp:coreProperties>
</file>